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666DA-893F-466E-8A90-7A360ED642F6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13EE2-4897-4BDD-9D76-1FDC061D75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272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="" xmlns:a16="http://schemas.microsoft.com/office/drawing/2014/main" id="{20DF96DF-3F74-4EB3-AA2E-7D9494973A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="" xmlns:a16="http://schemas.microsoft.com/office/drawing/2014/main" id="{E2557FD8-EB60-4E74-935E-C71DFE670F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="" xmlns:a16="http://schemas.microsoft.com/office/drawing/2014/main" id="{3D975521-C031-44A8-80BF-39B38B75F0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="" xmlns:a16="http://schemas.microsoft.com/office/drawing/2014/main" id="{1A3DECD5-2795-49AC-8BF6-9DFEFF419D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="" xmlns:a16="http://schemas.microsoft.com/office/drawing/2014/main" id="{CBB1EDE5-9E4C-42E1-B87C-545C7237B7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="" xmlns:a16="http://schemas.microsoft.com/office/drawing/2014/main" id="{E24A6F99-D8AD-44C9-8834-3BFC2627FE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="" xmlns:a16="http://schemas.microsoft.com/office/drawing/2014/main" id="{8A783162-EACC-46A4-B314-BFAA15B50D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="" xmlns:a16="http://schemas.microsoft.com/office/drawing/2014/main" id="{FDCB06C7-C4C1-4DF4-AE1C-75C2D1E2F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="" xmlns:a16="http://schemas.microsoft.com/office/drawing/2014/main" id="{D19DD103-275F-46A0-BEB3-576DC18D62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="" xmlns:a16="http://schemas.microsoft.com/office/drawing/2014/main" id="{E9ADCDDC-7641-41D4-AAB2-2DC5DA9547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="" xmlns:a16="http://schemas.microsoft.com/office/drawing/2014/main" id="{DFCFEC24-8D51-4AAB-8657-81C9877509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="" xmlns:a16="http://schemas.microsoft.com/office/drawing/2014/main" id="{4FAB513B-E127-4650-9171-574B0AF722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="" xmlns:a16="http://schemas.microsoft.com/office/drawing/2014/main" id="{040D38BF-69C0-4827-8412-7858C3DF1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="" xmlns:a16="http://schemas.microsoft.com/office/drawing/2014/main" id="{44858F79-C01D-482F-8DDE-C80780DD0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="" xmlns:a16="http://schemas.microsoft.com/office/drawing/2014/main" id="{9EC96916-1BAE-4A4E-BF94-2604763DB9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="" xmlns:a16="http://schemas.microsoft.com/office/drawing/2014/main" id="{7FEBB5C8-282F-4906-80B9-C81D701613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="" xmlns:a16="http://schemas.microsoft.com/office/drawing/2014/main" id="{17605DEB-C81B-41F2-ABA8-D21CD717FA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="" xmlns:a16="http://schemas.microsoft.com/office/drawing/2014/main" id="{520811E7-D32E-4B74-9C5E-4F2EBBA715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="" xmlns:a16="http://schemas.microsoft.com/office/drawing/2014/main" id="{CADFF460-F732-4F8E-9BEC-BDC62B69C0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="" xmlns:a16="http://schemas.microsoft.com/office/drawing/2014/main" id="{E427A0BF-8535-41FD-9918-F0C0C2585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="" xmlns:a16="http://schemas.microsoft.com/office/drawing/2014/main" id="{297FF49F-1D45-469B-875E-F2DC1DDA4D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="" xmlns:a16="http://schemas.microsoft.com/office/drawing/2014/main" id="{949FD0D0-FC60-49A7-A825-489FF222C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06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="" xmlns:a16="http://schemas.microsoft.com/office/drawing/2014/main" id="{FBCFB357-A457-418B-BC82-12A7792871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="" xmlns:a16="http://schemas.microsoft.com/office/drawing/2014/main" id="{4AC72817-56C5-4C77-BF6F-D63723000C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="" xmlns:a16="http://schemas.microsoft.com/office/drawing/2014/main" id="{36C03FFC-61A1-4E2B-BB58-CEF8239A9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="" xmlns:a16="http://schemas.microsoft.com/office/drawing/2014/main" id="{E1C4ACA0-7908-4D31-AF21-00AD91730D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="" xmlns:a16="http://schemas.microsoft.com/office/drawing/2014/main" id="{74A77185-263F-40EF-B517-050039163E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="" xmlns:a16="http://schemas.microsoft.com/office/drawing/2014/main" id="{93895C72-BFF8-4918-95C2-8FFB7A879F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="" xmlns:a16="http://schemas.microsoft.com/office/drawing/2014/main" id="{599F2A1A-F415-4861-9317-8DF50F438D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="" xmlns:a16="http://schemas.microsoft.com/office/drawing/2014/main" id="{68EDBADE-A031-473C-85B2-8404A68200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="" xmlns:a16="http://schemas.microsoft.com/office/drawing/2014/main" id="{03A7F482-09C8-4234-BA8B-E06C784513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="" xmlns:a16="http://schemas.microsoft.com/office/drawing/2014/main" id="{F97F5174-3BAF-4B1B-846E-3DB7430B29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="" xmlns:a16="http://schemas.microsoft.com/office/drawing/2014/main" id="{46F678B6-0AFA-4070-84E8-E0DDD2DCB2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="" xmlns:a16="http://schemas.microsoft.com/office/drawing/2014/main" id="{607DE2B4-6350-4A16-8897-F8F2804C1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="" xmlns:a16="http://schemas.microsoft.com/office/drawing/2014/main" id="{B8301404-D876-4FA9-9859-EB43354FAF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="" xmlns:a16="http://schemas.microsoft.com/office/drawing/2014/main" id="{EB83674B-F150-4C3E-831A-26B553169A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="" xmlns:a16="http://schemas.microsoft.com/office/drawing/2014/main" id="{34F8BBD9-185E-425D-9763-2A1219F950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="" xmlns:a16="http://schemas.microsoft.com/office/drawing/2014/main" id="{C11B4F24-2CE2-4D89-BDF4-88019FD32B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="" xmlns:a16="http://schemas.microsoft.com/office/drawing/2014/main" id="{8254272E-8B5C-40B4-A4EA-B3AC215586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="" xmlns:a16="http://schemas.microsoft.com/office/drawing/2014/main" id="{9D1E1BBA-BF49-429D-819D-3CEAF021F7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431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="" xmlns:a16="http://schemas.microsoft.com/office/drawing/2014/main" id="{8239251B-FC33-4D40-B148-0129E1B72A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="" xmlns:a16="http://schemas.microsoft.com/office/drawing/2014/main" id="{17AC1CC3-87E4-46BB-A172-67B5A6F5F1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="" xmlns:a16="http://schemas.microsoft.com/office/drawing/2014/main" id="{9012D2EB-E5CC-432C-AA35-77EFC9F894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="" xmlns:a16="http://schemas.microsoft.com/office/drawing/2014/main" id="{03456285-A128-4E7C-BB44-15A078AAE0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="" xmlns:a16="http://schemas.microsoft.com/office/drawing/2014/main" id="{4730F164-3563-441D-A2BB-9ECF873C6B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="" xmlns:a16="http://schemas.microsoft.com/office/drawing/2014/main" id="{58081F0E-1362-4F6F-BE70-E88D6BFB0B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="" xmlns:a16="http://schemas.microsoft.com/office/drawing/2014/main" id="{0D856385-0064-4BB9-8988-5686214725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>
            <a:extLst>
              <a:ext uri="{FF2B5EF4-FFF2-40B4-BE49-F238E27FC236}">
                <a16:creationId xmlns="" xmlns:a16="http://schemas.microsoft.com/office/drawing/2014/main" id="{889C8C6F-0009-4DC3-B43A-17955C7C84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="" xmlns:a16="http://schemas.microsoft.com/office/drawing/2014/main" id="{B49629EB-AB81-479E-8FE7-E7DEFE8390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="" xmlns:a16="http://schemas.microsoft.com/office/drawing/2014/main" id="{F6953B83-564C-41A0-B89B-0BB8D611BF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="" xmlns:a16="http://schemas.microsoft.com/office/drawing/2014/main" id="{99320A21-45B3-4D4F-B9F5-FC693444B4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2284F21-9F1A-4F22-8037-297481AD2DC1}" type="slidenum">
              <a:rPr lang="en-US" altLang="en-US" smtClean="0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="" xmlns:a16="http://schemas.microsoft.com/office/drawing/2014/main" id="{2803AA6F-012E-4DAD-92CC-4E73922564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="" xmlns:a16="http://schemas.microsoft.com/office/drawing/2014/main" id="{E5ACDDC3-7FDA-4C42-9ED7-C404396608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336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="" xmlns:a16="http://schemas.microsoft.com/office/drawing/2014/main" id="{8A1752F3-9769-4F81-A848-54098A15C8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329CD1A-AE72-4F61-8821-1DA62212AA59}" type="slidenum">
              <a:rPr lang="en-US" altLang="en-US" smtClean="0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="" xmlns:a16="http://schemas.microsoft.com/office/drawing/2014/main" id="{2831E14A-C331-4555-A8C3-1457C596F4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="" xmlns:a16="http://schemas.microsoft.com/office/drawing/2014/main" id="{A0ABAF6A-CE19-4868-B5E3-A38DB65BE4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351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4D3C1504-DE2D-4887-8827-E09054DAE8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BF11701-DA1F-421D-A56C-66611BA250E3}" type="slidenum">
              <a:rPr lang="en-US" altLang="en-US" smtClean="0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1F122118-23A7-4491-BF21-7CA9F458BD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076BB2CE-B3E7-43A0-B4C8-E70E2791BE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399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="" xmlns:a16="http://schemas.microsoft.com/office/drawing/2014/main" id="{B7DE31E6-8C1D-4E43-8FC9-1E2F3766DE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D4BBD69-54AE-4751-B982-30356D027400}" type="slidenum">
              <a:rPr lang="en-US" altLang="en-US" smtClean="0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="" xmlns:a16="http://schemas.microsoft.com/office/drawing/2014/main" id="{7E8DB144-017B-4356-8EB3-B56BEAA00F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="" xmlns:a16="http://schemas.microsoft.com/office/drawing/2014/main" id="{8FA50972-E87E-46C7-B77B-BB77C65B2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0634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="" xmlns:a16="http://schemas.microsoft.com/office/drawing/2014/main" id="{B7DE31E6-8C1D-4E43-8FC9-1E2F3766DE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D4BBD69-54AE-4751-B982-30356D027400}" type="slidenum">
              <a:rPr lang="en-US" altLang="en-US" smtClean="0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="" xmlns:a16="http://schemas.microsoft.com/office/drawing/2014/main" id="{7E8DB144-017B-4356-8EB3-B56BEAA00F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="" xmlns:a16="http://schemas.microsoft.com/office/drawing/2014/main" id="{8FA50972-E87E-46C7-B77B-BB77C65B2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872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="" xmlns:a16="http://schemas.microsoft.com/office/drawing/2014/main" id="{ADE71AF2-BE40-466B-B1D6-529EC4391F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="" xmlns:a16="http://schemas.microsoft.com/office/drawing/2014/main" id="{163544B4-63EF-4C2F-8659-49A75C26F2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="" xmlns:a16="http://schemas.microsoft.com/office/drawing/2014/main" id="{D66F45FA-B662-4E14-83BC-2CA84F5CF7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="" xmlns:a16="http://schemas.microsoft.com/office/drawing/2014/main" id="{67B2FD97-934F-4AF8-A525-6E87AD2A06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="" xmlns:a16="http://schemas.microsoft.com/office/drawing/2014/main" id="{9D492BA8-9072-4CF5-A54A-DE5E3CE45A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>
            <a:extLst>
              <a:ext uri="{FF2B5EF4-FFF2-40B4-BE49-F238E27FC236}">
                <a16:creationId xmlns="" xmlns:a16="http://schemas.microsoft.com/office/drawing/2014/main" id="{43B894CE-C3E8-4116-9227-ABEEFBBE3F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="" xmlns:a16="http://schemas.microsoft.com/office/drawing/2014/main" id="{CFB97593-0041-4772-A59B-E780BE22DF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="" xmlns:a16="http://schemas.microsoft.com/office/drawing/2014/main" id="{677EF500-B7A4-4BC7-84F3-DC9FCA5B5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="" xmlns:a16="http://schemas.microsoft.com/office/drawing/2014/main" id="{4C8FA0E1-3EB3-4E2B-963D-980FCF3F4D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="" xmlns:a16="http://schemas.microsoft.com/office/drawing/2014/main" id="{23C93D2C-31D7-493E-84F1-0B33AC4A1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="" xmlns:a16="http://schemas.microsoft.com/office/drawing/2014/main" id="{A10BBC64-6D22-40D9-8A39-A922F2B550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>
            <a:extLst>
              <a:ext uri="{FF2B5EF4-FFF2-40B4-BE49-F238E27FC236}">
                <a16:creationId xmlns="" xmlns:a16="http://schemas.microsoft.com/office/drawing/2014/main" id="{DEFA5C88-3591-4F38-8DE2-ED780B85BE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="" xmlns:a16="http://schemas.microsoft.com/office/drawing/2014/main" id="{EE794A5A-A3D6-4F4A-AC5D-7848682BF0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>
            <a:extLst>
              <a:ext uri="{FF2B5EF4-FFF2-40B4-BE49-F238E27FC236}">
                <a16:creationId xmlns="" xmlns:a16="http://schemas.microsoft.com/office/drawing/2014/main" id="{51B19849-C4BE-437E-8FA6-62C406FD6A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="" xmlns:a16="http://schemas.microsoft.com/office/drawing/2014/main" id="{840D6A5B-2DF8-46AB-99E3-DD4447D91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="" xmlns:a16="http://schemas.microsoft.com/office/drawing/2014/main" id="{643A5627-CB21-4B22-827F-59A9C1902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="" xmlns:a16="http://schemas.microsoft.com/office/drawing/2014/main" id="{7968B1FC-40C0-4209-B546-5BC55506CC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="" xmlns:a16="http://schemas.microsoft.com/office/drawing/2014/main" id="{E1D34BBE-98B7-491C-B523-E80B67BE0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94517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="" xmlns:a16="http://schemas.microsoft.com/office/drawing/2014/main" id="{840D6A5B-2DF8-46AB-99E3-DD4447D91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="" xmlns:a16="http://schemas.microsoft.com/office/drawing/2014/main" id="{643A5627-CB21-4B22-827F-59A9C1902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76735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="" xmlns:a16="http://schemas.microsoft.com/office/drawing/2014/main" id="{7B3A5B9D-7073-4B04-815D-4C28F8C629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="" xmlns:a16="http://schemas.microsoft.com/office/drawing/2014/main" id="{BC76B9EF-EFF6-4934-98D1-D26E322C1B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="" xmlns:a16="http://schemas.microsoft.com/office/drawing/2014/main" id="{9BD35E56-DD67-4ECB-BD37-13A2B5AEEC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="" xmlns:a16="http://schemas.microsoft.com/office/drawing/2014/main" id="{671B6D1F-21BA-45DA-B276-24F324AE8A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="" xmlns:a16="http://schemas.microsoft.com/office/drawing/2014/main" id="{2138AA6B-8B83-46B1-9A6E-00FA4154E8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="" xmlns:a16="http://schemas.microsoft.com/office/drawing/2014/main" id="{8F978D44-4AC2-455B-BA58-C9B7F48E19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="" xmlns:a16="http://schemas.microsoft.com/office/drawing/2014/main" id="{E6962208-A29D-4A10-9198-5929731D8B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="" xmlns:a16="http://schemas.microsoft.com/office/drawing/2014/main" id="{BDBB8E9B-EDCD-470E-8881-2446C34889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655D7E6C-E4BC-4E16-83B1-ED424A3548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96D47F81-B4E3-449F-BAFA-037C27364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="" xmlns:a16="http://schemas.microsoft.com/office/drawing/2014/main" id="{459F42AB-B2FE-430D-B9BB-6A59FD8514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="" xmlns:a16="http://schemas.microsoft.com/office/drawing/2014/main" id="{6AA9600B-65A8-48A0-AEBE-270116A22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="" xmlns:a16="http://schemas.microsoft.com/office/drawing/2014/main" id="{9AF59525-78E1-4DD8-A170-40C6713E65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="" xmlns:a16="http://schemas.microsoft.com/office/drawing/2014/main" id="{63C1A84E-D626-48F7-9E90-4ECA8C9E4F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="" xmlns:a16="http://schemas.microsoft.com/office/drawing/2014/main" id="{CB6525D0-C6FC-4582-B2A0-7ABC039688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="" xmlns:a16="http://schemas.microsoft.com/office/drawing/2014/main" id="{866B3374-7828-4D2F-A3CB-4C44E319D1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="" xmlns:a16="http://schemas.microsoft.com/office/drawing/2014/main" id="{4346804A-C554-4977-937C-189AD5B0D8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="" xmlns:a16="http://schemas.microsoft.com/office/drawing/2014/main" id="{96DEE86A-65F8-40A4-9764-141440772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="" xmlns:a16="http://schemas.microsoft.com/office/drawing/2014/main" id="{82C699AE-42EF-4ED2-8387-CB52FD5573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>
            <a:extLst>
              <a:ext uri="{FF2B5EF4-FFF2-40B4-BE49-F238E27FC236}">
                <a16:creationId xmlns="" xmlns:a16="http://schemas.microsoft.com/office/drawing/2014/main" id="{07CC3844-787A-4A53-A206-0A1C33362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="" xmlns:a16="http://schemas.microsoft.com/office/drawing/2014/main" id="{454A392F-FA1E-4AA5-9D5A-3DF2596D76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>
            <a:extLst>
              <a:ext uri="{FF2B5EF4-FFF2-40B4-BE49-F238E27FC236}">
                <a16:creationId xmlns="" xmlns:a16="http://schemas.microsoft.com/office/drawing/2014/main" id="{07B613B1-0A3B-4DB4-B957-B63CB6628D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="" xmlns:a16="http://schemas.microsoft.com/office/drawing/2014/main" id="{3029FECB-27E2-4224-86B6-18EB5F828F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>
            <a:extLst>
              <a:ext uri="{FF2B5EF4-FFF2-40B4-BE49-F238E27FC236}">
                <a16:creationId xmlns="" xmlns:a16="http://schemas.microsoft.com/office/drawing/2014/main" id="{9BD96AFF-203C-437E-94F6-276A8EF05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="" xmlns:a16="http://schemas.microsoft.com/office/drawing/2014/main" id="{A79B685D-D33A-4C9E-AEC1-D2DFA67D00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>
            <a:extLst>
              <a:ext uri="{FF2B5EF4-FFF2-40B4-BE49-F238E27FC236}">
                <a16:creationId xmlns="" xmlns:a16="http://schemas.microsoft.com/office/drawing/2014/main" id="{BCEEA52D-F721-4D9B-9317-6AD73159E3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="" xmlns:a16="http://schemas.microsoft.com/office/drawing/2014/main" id="{8FA0F68A-BCAA-45B1-A89C-BCD5C5E6EB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>
            <a:extLst>
              <a:ext uri="{FF2B5EF4-FFF2-40B4-BE49-F238E27FC236}">
                <a16:creationId xmlns="" xmlns:a16="http://schemas.microsoft.com/office/drawing/2014/main" id="{F71B20DB-2F60-43E4-8C82-8E3C6650EC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="" xmlns:a16="http://schemas.microsoft.com/office/drawing/2014/main" id="{21358D55-194B-4251-8EB7-586E9A80ED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>
            <a:extLst>
              <a:ext uri="{FF2B5EF4-FFF2-40B4-BE49-F238E27FC236}">
                <a16:creationId xmlns="" xmlns:a16="http://schemas.microsoft.com/office/drawing/2014/main" id="{F661D109-31FD-4BA0-87F2-4B254366E2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="" xmlns:a16="http://schemas.microsoft.com/office/drawing/2014/main" id="{A9F52C5D-9955-47A2-9EA6-38FEB66EF3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="" xmlns:a16="http://schemas.microsoft.com/office/drawing/2014/main" id="{E6218432-9C5A-4AD0-9E05-B77965972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="" xmlns:a16="http://schemas.microsoft.com/office/drawing/2014/main" id="{F8E2826C-ECE4-478F-AF2E-8187477427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>
            <a:extLst>
              <a:ext uri="{FF2B5EF4-FFF2-40B4-BE49-F238E27FC236}">
                <a16:creationId xmlns="" xmlns:a16="http://schemas.microsoft.com/office/drawing/2014/main" id="{7F1F8D25-5A9A-4DEE-8199-BF48C3B4B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="" xmlns:a16="http://schemas.microsoft.com/office/drawing/2014/main" id="{DD978D27-7A45-4707-9571-6863455214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>
            <a:extLst>
              <a:ext uri="{FF2B5EF4-FFF2-40B4-BE49-F238E27FC236}">
                <a16:creationId xmlns="" xmlns:a16="http://schemas.microsoft.com/office/drawing/2014/main" id="{0F720247-6A7A-40C8-A560-7ACEAC13E1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="" xmlns:a16="http://schemas.microsoft.com/office/drawing/2014/main" id="{8C7272E3-D47D-40CB-9DDB-74FA84462C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>
            <a:extLst>
              <a:ext uri="{FF2B5EF4-FFF2-40B4-BE49-F238E27FC236}">
                <a16:creationId xmlns="" xmlns:a16="http://schemas.microsoft.com/office/drawing/2014/main" id="{71ACBF84-7E20-4056-909C-C5D64438B8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="" xmlns:a16="http://schemas.microsoft.com/office/drawing/2014/main" id="{042EA566-EA1E-431B-9110-DD679A87E3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="" xmlns:a16="http://schemas.microsoft.com/office/drawing/2014/main" id="{1C1B7D9C-8A76-4C14-A850-8C9DC9F5D5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="" xmlns:a16="http://schemas.microsoft.com/office/drawing/2014/main" id="{DF878B3E-8479-4A7F-B924-0DB8314B23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="" xmlns:a16="http://schemas.microsoft.com/office/drawing/2014/main" id="{2282D934-92EA-49D5-A68F-69E0FE5307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="" xmlns:a16="http://schemas.microsoft.com/office/drawing/2014/main" id="{59AB2CB0-7084-4003-8F6F-84F247F5EB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="" xmlns:a16="http://schemas.microsoft.com/office/drawing/2014/main" id="{6808F682-D9AD-4570-A2CA-1F45861E4D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ahnschrif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3649464"/>
            <a:ext cx="9144000" cy="2880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79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832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028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>
            <a:off x="6560740" y="6393338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Sheli</a:t>
            </a:r>
            <a:r>
              <a:rPr lang="en-GB" dirty="0" smtClean="0"/>
              <a:t> </a:t>
            </a:r>
            <a:r>
              <a:rPr lang="en-GB" dirty="0" err="1" smtClean="0"/>
              <a:t>Sinha</a:t>
            </a:r>
            <a:r>
              <a:rPr lang="en-GB" dirty="0" smtClean="0"/>
              <a:t> </a:t>
            </a:r>
            <a:r>
              <a:rPr lang="en-GB" dirty="0" err="1" smtClean="0"/>
              <a:t>Chaudhuri</a:t>
            </a:r>
            <a:endParaRPr lang="en-IN" dirty="0"/>
          </a:p>
        </p:txBody>
      </p:sp>
      <p:pic>
        <p:nvPicPr>
          <p:cNvPr id="1026" name="Picture 2" descr="What is an Operating System?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0" y="6031982"/>
            <a:ext cx="2843808" cy="82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14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474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338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801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271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722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135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38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5765-6E83-4CEA-8A9A-5725CD40EA21}" type="datetimeFigureOut">
              <a:rPr lang="en-IN" smtClean="0"/>
              <a:t>07-03-2021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041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/>
          <a:lstStyle/>
          <a:p>
            <a:r>
              <a:rPr lang="en-GB" dirty="0" err="1" smtClean="0">
                <a:solidFill>
                  <a:srgbClr val="C00000"/>
                </a:solidFill>
              </a:rPr>
              <a:t>Sheli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Sinha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Chaudhuri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Professor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ETCE Department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267CC3E-EC1E-46E0-9E0F-27020BA348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71475" y="1900238"/>
            <a:ext cx="8458200" cy="1143000"/>
          </a:xfrm>
          <a:noFill/>
        </p:spPr>
        <p:txBody>
          <a:bodyPr/>
          <a:lstStyle/>
          <a:p>
            <a:r>
              <a:rPr lang="en-US" altLang="en-US"/>
              <a:t>Chapter 3:  Processes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25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="" xmlns:a16="http://schemas.microsoft.com/office/drawing/2014/main" id="{FC14ED24-AEFF-4F38-8076-4F8FF58C3F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6813" y="193903"/>
            <a:ext cx="751998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Process Control Block (PCB)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="" xmlns:a16="http://schemas.microsoft.com/office/drawing/2014/main" id="{DEEAF946-6112-4200-8913-ED1F42CE1E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991" y="1823222"/>
            <a:ext cx="5616122" cy="4417927"/>
          </a:xfrm>
        </p:spPr>
        <p:txBody>
          <a:bodyPr/>
          <a:lstStyle/>
          <a:p>
            <a:r>
              <a:rPr lang="en-US" altLang="en-US" sz="1700" dirty="0"/>
              <a:t>Process state – running, waiting, etc.</a:t>
            </a:r>
          </a:p>
          <a:p>
            <a:r>
              <a:rPr lang="en-US" altLang="en-US" sz="1700" dirty="0"/>
              <a:t>Program counter – location of instruction to next execute</a:t>
            </a:r>
          </a:p>
          <a:p>
            <a:r>
              <a:rPr lang="en-US" altLang="en-US" sz="1700" dirty="0"/>
              <a:t>CPU registers – contents of all process-centric registers</a:t>
            </a:r>
          </a:p>
          <a:p>
            <a:r>
              <a:rPr lang="en-US" altLang="en-US" sz="1700" dirty="0"/>
              <a:t>CPU scheduling information- priorities, scheduling queue pointers</a:t>
            </a:r>
          </a:p>
          <a:p>
            <a:r>
              <a:rPr lang="en-US" altLang="en-US" sz="1700" dirty="0"/>
              <a:t>Memory-management information – memory allocated to the process</a:t>
            </a:r>
          </a:p>
          <a:p>
            <a:r>
              <a:rPr lang="en-US" altLang="en-US" sz="1700" dirty="0"/>
              <a:t>Accounting information – CPU used, clock time elapsed since start, time limits</a:t>
            </a:r>
          </a:p>
          <a:p>
            <a:r>
              <a:rPr lang="en-US" altLang="en-US" sz="1700" dirty="0"/>
              <a:t>I/O status information – I/O devices allocated to process, list of open files</a:t>
            </a:r>
          </a:p>
          <a:p>
            <a:endParaRPr lang="en-US" altLang="en-US" dirty="0"/>
          </a:p>
        </p:txBody>
      </p:sp>
      <p:pic>
        <p:nvPicPr>
          <p:cNvPr id="22532" name="Picture 1">
            <a:extLst>
              <a:ext uri="{FF2B5EF4-FFF2-40B4-BE49-F238E27FC236}">
                <a16:creationId xmlns="" xmlns:a16="http://schemas.microsoft.com/office/drawing/2014/main" id="{4C1B42D7-9239-4535-8C25-EF8AF0D926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29" y="2121125"/>
            <a:ext cx="185420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7519650-4D5E-45C9-BCF6-B2C0554D33E2}"/>
              </a:ext>
            </a:extLst>
          </p:cNvPr>
          <p:cNvSpPr txBox="1"/>
          <p:nvPr/>
        </p:nvSpPr>
        <p:spPr>
          <a:xfrm>
            <a:off x="769490" y="1110345"/>
            <a:ext cx="6874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700" dirty="0"/>
              <a:t>Information associated with each process(also called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task</a:t>
            </a:r>
            <a:r>
              <a:rPr lang="en-US" altLang="en-US" sz="1700" b="1" dirty="0">
                <a:solidFill>
                  <a:srgbClr val="3366FF"/>
                </a:solidFill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control</a:t>
            </a:r>
            <a:r>
              <a:rPr lang="en-US" altLang="en-US" sz="1700" b="1" dirty="0">
                <a:solidFill>
                  <a:srgbClr val="3366FF"/>
                </a:solidFill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block</a:t>
            </a:r>
            <a:r>
              <a:rPr lang="en-US" altLang="en-US" sz="1700" dirty="0"/>
              <a:t>)</a:t>
            </a:r>
          </a:p>
          <a:p>
            <a:pPr>
              <a:buFont typeface="Monotype Sorts" pitchFamily="-84" charset="2"/>
              <a:buNone/>
            </a:pPr>
            <a:r>
              <a:rPr lang="en-US" alt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08553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="" xmlns:a16="http://schemas.microsoft.com/office/drawing/2014/main" id="{18D9066D-6E62-480A-A448-F88C6FB241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400" y="230188"/>
            <a:ext cx="7383463" cy="576262"/>
          </a:xfrm>
        </p:spPr>
        <p:txBody>
          <a:bodyPr/>
          <a:lstStyle/>
          <a:p>
            <a:pPr eaLnBrk="1" hangingPunct="1"/>
            <a:r>
              <a:rPr lang="en-US" altLang="en-US"/>
              <a:t>Threads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="" xmlns:a16="http://schemas.microsoft.com/office/drawing/2014/main" id="{5FE53719-71CB-4158-A535-768E646E48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3751" y="1059091"/>
            <a:ext cx="7116536" cy="4013652"/>
          </a:xfrm>
        </p:spPr>
        <p:txBody>
          <a:bodyPr/>
          <a:lstStyle/>
          <a:p>
            <a:r>
              <a:rPr lang="en-US" altLang="en-US" dirty="0"/>
              <a:t>So far, process has a single thread of execution</a:t>
            </a:r>
          </a:p>
          <a:p>
            <a:r>
              <a:rPr lang="en-US" altLang="en-US" dirty="0"/>
              <a:t>Consider having multiple program counters per process</a:t>
            </a:r>
          </a:p>
          <a:p>
            <a:pPr lvl="1"/>
            <a:r>
              <a:rPr lang="en-US" altLang="en-US" dirty="0"/>
              <a:t>Multiple locations can execute at once</a:t>
            </a:r>
          </a:p>
          <a:p>
            <a:pPr lvl="2"/>
            <a:r>
              <a:rPr lang="en-US" altLang="en-US" dirty="0"/>
              <a:t>Multiple threads of control -&gt;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threads</a:t>
            </a:r>
          </a:p>
          <a:p>
            <a:r>
              <a:rPr lang="en-US" altLang="en-US" dirty="0"/>
              <a:t>Must then have storage for thread details, multiple program counters in PCB</a:t>
            </a:r>
          </a:p>
          <a:p>
            <a:r>
              <a:rPr lang="en-US" altLang="en-US" dirty="0"/>
              <a:t>Explore in detail in Chapter 4</a:t>
            </a:r>
          </a:p>
        </p:txBody>
      </p:sp>
    </p:spTree>
    <p:extLst>
      <p:ext uri="{BB962C8B-B14F-4D97-AF65-F5344CB8AC3E}">
        <p14:creationId xmlns:p14="http://schemas.microsoft.com/office/powerpoint/2010/main" val="2104801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="" xmlns:a16="http://schemas.microsoft.com/office/drawing/2014/main" id="{249B161E-EAED-4DCF-B609-D8AB274D03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0438" y="228600"/>
            <a:ext cx="8005762" cy="576263"/>
          </a:xfrm>
        </p:spPr>
        <p:txBody>
          <a:bodyPr/>
          <a:lstStyle/>
          <a:p>
            <a:r>
              <a:rPr lang="en-US" altLang="en-US"/>
              <a:t>Process Representation in Linux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="" xmlns:a16="http://schemas.microsoft.com/office/drawing/2014/main" id="{1363C44F-7AD0-4380-824D-C4E77F3B34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-84" charset="2"/>
              <a:buNone/>
            </a:pPr>
            <a:r>
              <a:rPr lang="en-US" altLang="en-US"/>
              <a:t>Represented by the C structure </a:t>
            </a:r>
            <a:r>
              <a:rPr lang="en-US" altLang="en-US">
                <a:latin typeface="Courier New" panose="02070309020205020404" pitchFamily="49" charset="0"/>
              </a:rPr>
              <a:t>task_struct</a:t>
            </a:r>
          </a:p>
          <a:p>
            <a:pPr>
              <a:buFont typeface="Monotype Sorts" pitchFamily="-84" charset="2"/>
              <a:buNone/>
            </a:pPr>
            <a:r>
              <a:rPr lang="en-US" altLang="en-US">
                <a:latin typeface="Courier New" panose="02070309020205020404" pitchFamily="49" charset="0"/>
              </a:rPr>
              <a:t/>
            </a:r>
            <a:br>
              <a:rPr lang="en-US" altLang="en-US">
                <a:latin typeface="Courier New" panose="02070309020205020404" pitchFamily="49" charset="0"/>
              </a:rPr>
            </a:br>
            <a:r>
              <a:rPr lang="en-US" altLang="en-US" sz="1600">
                <a:latin typeface="Courier New" panose="02070309020205020404" pitchFamily="49" charset="0"/>
              </a:rPr>
              <a:t>pid t_pid; 			/* process identifier */ </a:t>
            </a:r>
            <a:br>
              <a:rPr lang="en-US" altLang="en-US" sz="1600">
                <a:latin typeface="Courier New" panose="02070309020205020404" pitchFamily="49" charset="0"/>
              </a:rPr>
            </a:br>
            <a:r>
              <a:rPr lang="en-US" altLang="en-US" sz="1600">
                <a:latin typeface="Courier New" panose="02070309020205020404" pitchFamily="49" charset="0"/>
              </a:rPr>
              <a:t>long state; 			/* state of the process */ </a:t>
            </a:r>
            <a:br>
              <a:rPr lang="en-US" altLang="en-US" sz="1600">
                <a:latin typeface="Courier New" panose="02070309020205020404" pitchFamily="49" charset="0"/>
              </a:rPr>
            </a:br>
            <a:r>
              <a:rPr lang="en-US" altLang="en-US" sz="1600">
                <a:latin typeface="Courier New" panose="02070309020205020404" pitchFamily="49" charset="0"/>
              </a:rPr>
              <a:t>unsigned int time_slice 	/* scheduling information */ </a:t>
            </a:r>
            <a:br>
              <a:rPr lang="en-US" altLang="en-US" sz="1600">
                <a:latin typeface="Courier New" panose="02070309020205020404" pitchFamily="49" charset="0"/>
              </a:rPr>
            </a:br>
            <a:r>
              <a:rPr lang="en-US" altLang="en-US" sz="1600">
                <a:latin typeface="Courier New" panose="02070309020205020404" pitchFamily="49" charset="0"/>
              </a:rPr>
              <a:t>struct task_struct *parent;/* this process</a:t>
            </a:r>
            <a:r>
              <a:rPr lang="ja-JP" altLang="en-US" sz="1600">
                <a:latin typeface="Courier New" panose="02070309020205020404" pitchFamily="49" charset="0"/>
              </a:rPr>
              <a:t>’</a:t>
            </a:r>
            <a:r>
              <a:rPr lang="en-US" altLang="ja-JP" sz="1600">
                <a:latin typeface="Courier New" panose="02070309020205020404" pitchFamily="49" charset="0"/>
              </a:rPr>
              <a:t>s parent */ </a:t>
            </a:r>
            <a:br>
              <a:rPr lang="en-US" altLang="ja-JP" sz="1600">
                <a:latin typeface="Courier New" panose="02070309020205020404" pitchFamily="49" charset="0"/>
              </a:rPr>
            </a:br>
            <a:r>
              <a:rPr lang="en-US" altLang="ja-JP" sz="1600">
                <a:latin typeface="Courier New" panose="02070309020205020404" pitchFamily="49" charset="0"/>
              </a:rPr>
              <a:t>struct list_head children; /* this process</a:t>
            </a:r>
            <a:r>
              <a:rPr lang="ja-JP" altLang="en-US" sz="1600">
                <a:latin typeface="Courier New" panose="02070309020205020404" pitchFamily="49" charset="0"/>
              </a:rPr>
              <a:t>’</a:t>
            </a:r>
            <a:r>
              <a:rPr lang="en-US" altLang="ja-JP" sz="1600">
                <a:latin typeface="Courier New" panose="02070309020205020404" pitchFamily="49" charset="0"/>
              </a:rPr>
              <a:t>s children */ </a:t>
            </a:r>
            <a:br>
              <a:rPr lang="en-US" altLang="ja-JP" sz="1600">
                <a:latin typeface="Courier New" panose="02070309020205020404" pitchFamily="49" charset="0"/>
              </a:rPr>
            </a:br>
            <a:r>
              <a:rPr lang="en-US" altLang="ja-JP" sz="1600">
                <a:latin typeface="Courier New" panose="02070309020205020404" pitchFamily="49" charset="0"/>
              </a:rPr>
              <a:t>struct files_struct *files;/* list of open files */ </a:t>
            </a:r>
            <a:br>
              <a:rPr lang="en-US" altLang="ja-JP" sz="1600">
                <a:latin typeface="Courier New" panose="02070309020205020404" pitchFamily="49" charset="0"/>
              </a:rPr>
            </a:br>
            <a:r>
              <a:rPr lang="en-US" altLang="ja-JP" sz="1600">
                <a:latin typeface="Courier New" panose="02070309020205020404" pitchFamily="49" charset="0"/>
              </a:rPr>
              <a:t>struct mm_struct *mm; 	/* address space of this process */</a:t>
            </a:r>
            <a:endParaRPr lang="en-US" altLang="en-US" sz="1600">
              <a:latin typeface="Courier New" panose="02070309020205020404" pitchFamily="49" charset="0"/>
            </a:endParaRPr>
          </a:p>
        </p:txBody>
      </p:sp>
      <p:pic>
        <p:nvPicPr>
          <p:cNvPr id="26628" name="Picture 1">
            <a:extLst>
              <a:ext uri="{FF2B5EF4-FFF2-40B4-BE49-F238E27FC236}">
                <a16:creationId xmlns="" xmlns:a16="http://schemas.microsoft.com/office/drawing/2014/main" id="{93AD06B9-FDEF-4097-849B-AE5BDEF25F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4075113"/>
            <a:ext cx="4578350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097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="" xmlns:a16="http://schemas.microsoft.com/office/drawing/2014/main" id="{76D14E00-AC36-46B6-804B-3B1E61B7A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0" y="172132"/>
            <a:ext cx="7645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Process Scheduling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="" xmlns:a16="http://schemas.microsoft.com/office/drawing/2014/main" id="{CD9E4484-1299-4947-B075-F0D9269BB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738" y="1119417"/>
            <a:ext cx="6456362" cy="3839445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Process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scheduler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selects among available processes for next execution on CPU core</a:t>
            </a:r>
          </a:p>
          <a:p>
            <a:r>
              <a:rPr lang="en-US" altLang="en-US" dirty="0"/>
              <a:t>Goal -- Maximize CPU use, quickly switch processes onto CPU core</a:t>
            </a:r>
          </a:p>
          <a:p>
            <a:r>
              <a:rPr lang="en-US" altLang="en-US" dirty="0"/>
              <a:t>Maintains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scheduling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queues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of processes</a:t>
            </a:r>
          </a:p>
          <a:p>
            <a:pPr lvl="1"/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Ready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queue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set of all processes residing in main memory, ready and waiting to execute</a:t>
            </a:r>
          </a:p>
          <a:p>
            <a:pPr lvl="1"/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Wait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queues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set of processes waiting for an event (i.e., I/O)</a:t>
            </a:r>
          </a:p>
          <a:p>
            <a:pPr lvl="1"/>
            <a:r>
              <a:rPr lang="en-US" altLang="en-US" dirty="0"/>
              <a:t>Processes migrate among the various queues</a:t>
            </a:r>
          </a:p>
          <a:p>
            <a:pPr marL="0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548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="" xmlns:a16="http://schemas.microsoft.com/office/drawing/2014/main" id="{C79FFB59-5D7F-4075-B911-2B593B517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4725" y="349250"/>
            <a:ext cx="7591425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Ready and Wait Queues</a:t>
            </a:r>
          </a:p>
        </p:txBody>
      </p:sp>
      <p:pic>
        <p:nvPicPr>
          <p:cNvPr id="29699" name="Picture 1">
            <a:extLst>
              <a:ext uri="{FF2B5EF4-FFF2-40B4-BE49-F238E27FC236}">
                <a16:creationId xmlns="" xmlns:a16="http://schemas.microsoft.com/office/drawing/2014/main" id="{BCBD9C55-CB2E-45AE-A528-0022312EC9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1863725"/>
            <a:ext cx="4897438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368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="" xmlns:a16="http://schemas.microsoft.com/office/drawing/2014/main" id="{38DB7F06-1635-4E8A-B106-08B7519EA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7413" y="227013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Representation of Process Scheduling</a:t>
            </a:r>
          </a:p>
        </p:txBody>
      </p:sp>
      <p:pic>
        <p:nvPicPr>
          <p:cNvPr id="31747" name="Picture 2">
            <a:extLst>
              <a:ext uri="{FF2B5EF4-FFF2-40B4-BE49-F238E27FC236}">
                <a16:creationId xmlns="" xmlns:a16="http://schemas.microsoft.com/office/drawing/2014/main" id="{A0A8D57B-B011-4BA3-A330-AE3AFD4CB5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1897063"/>
            <a:ext cx="5229225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500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="" xmlns:a16="http://schemas.microsoft.com/office/drawing/2014/main" id="{4294884C-D89B-43C5-8278-E1AFFD1E5D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2963" y="228600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CPU Switch From Process to Process</a:t>
            </a:r>
          </a:p>
        </p:txBody>
      </p:sp>
      <p:sp>
        <p:nvSpPr>
          <p:cNvPr id="33795" name="TextBox 1">
            <a:extLst>
              <a:ext uri="{FF2B5EF4-FFF2-40B4-BE49-F238E27FC236}">
                <a16:creationId xmlns="" xmlns:a16="http://schemas.microsoft.com/office/drawing/2014/main" id="{2AC6A249-89C1-4E3A-A92E-5E91F7A23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542" y="979488"/>
            <a:ext cx="685395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dirty="0">
                <a:latin typeface="Verdana" panose="020B0604030504040204" pitchFamily="34" charset="0"/>
              </a:rPr>
              <a:t>A </a:t>
            </a:r>
            <a:r>
              <a:rPr kumimoji="0" lang="en-US" altLang="en-US" b="1" dirty="0">
                <a:latin typeface="Verdana" panose="020B0604030504040204" pitchFamily="34" charset="0"/>
              </a:rPr>
              <a:t>context switch </a:t>
            </a:r>
            <a:r>
              <a:rPr kumimoji="0" lang="en-US" altLang="en-US" dirty="0">
                <a:latin typeface="Verdana" panose="020B0604030504040204" pitchFamily="34" charset="0"/>
              </a:rPr>
              <a:t>occurs when the CPU  switches from one process to another.</a:t>
            </a:r>
          </a:p>
        </p:txBody>
      </p:sp>
      <p:pic>
        <p:nvPicPr>
          <p:cNvPr id="33796" name="Picture 1">
            <a:extLst>
              <a:ext uri="{FF2B5EF4-FFF2-40B4-BE49-F238E27FC236}">
                <a16:creationId xmlns="" xmlns:a16="http://schemas.microsoft.com/office/drawing/2014/main" id="{81BF3499-8F25-4834-B5FB-DDAE904111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083" y="1780486"/>
            <a:ext cx="5185155" cy="423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089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="" xmlns:a16="http://schemas.microsoft.com/office/drawing/2014/main" id="{569EF2C8-62D9-4AD3-A3DB-7E8B03141F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3538" y="231775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Context Switch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="" xmlns:a16="http://schemas.microsoft.com/office/drawing/2014/main" id="{BFE77FD9-7213-4CFD-BE76-B9508F46FB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4076" y="1108075"/>
            <a:ext cx="6648693" cy="4413494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When CPU switches to another process, the system must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save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the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state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of the old process and load the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saved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state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for the new process via a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context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switch</a:t>
            </a:r>
          </a:p>
          <a:p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Context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of a process represented in the PCB</a:t>
            </a:r>
          </a:p>
          <a:p>
            <a:r>
              <a:rPr lang="en-US" altLang="en-US" dirty="0"/>
              <a:t>Context-switch time is pure overhead; the system does no useful work while switching</a:t>
            </a:r>
          </a:p>
          <a:p>
            <a:pPr lvl="1"/>
            <a:r>
              <a:rPr lang="en-US" altLang="en-US" dirty="0"/>
              <a:t>The more complex the OS and the PCB </a:t>
            </a:r>
            <a:r>
              <a:rPr lang="en-US" altLang="en-US" dirty="0">
                <a:sym typeface="Wingdings" panose="05000000000000000000" pitchFamily="2" charset="2"/>
              </a:rPr>
              <a:t> the </a:t>
            </a:r>
            <a:r>
              <a:rPr lang="en-US" altLang="en-US" dirty="0"/>
              <a:t>longer the context switch</a:t>
            </a:r>
          </a:p>
          <a:p>
            <a:r>
              <a:rPr lang="en-US" altLang="en-US" dirty="0"/>
              <a:t>Time dependent on hardware support</a:t>
            </a:r>
          </a:p>
          <a:p>
            <a:pPr lvl="1"/>
            <a:r>
              <a:rPr lang="en-US" altLang="en-US" dirty="0"/>
              <a:t>Some hardware provides multiple sets of registers per CPU </a:t>
            </a:r>
            <a:r>
              <a:rPr lang="en-US" altLang="en-US" dirty="0">
                <a:sym typeface="Wingdings" panose="05000000000000000000" pitchFamily="2" charset="2"/>
              </a:rPr>
              <a:t></a:t>
            </a:r>
            <a:r>
              <a:rPr lang="en-US" altLang="en-US" dirty="0"/>
              <a:t> multiple contexts loaded at once</a:t>
            </a:r>
          </a:p>
        </p:txBody>
      </p:sp>
    </p:spTree>
    <p:extLst>
      <p:ext uri="{BB962C8B-B14F-4D97-AF65-F5344CB8AC3E}">
        <p14:creationId xmlns:p14="http://schemas.microsoft.com/office/powerpoint/2010/main" val="4024870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="" xmlns:a16="http://schemas.microsoft.com/office/drawing/2014/main" id="{F1BBC0AC-B98E-4CA8-AAF2-66A00A4CE0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9150" y="111370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Multitasking in Mobile Systems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="" xmlns:a16="http://schemas.microsoft.com/office/drawing/2014/main" id="{3CFFB47D-06A3-4D85-B582-64A48F2C12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122363"/>
            <a:ext cx="7359650" cy="444817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Some mobile systems (e.g., early version of iOS)  allow only one process to run, others suspended</a:t>
            </a:r>
          </a:p>
          <a:p>
            <a:r>
              <a:rPr lang="en-US" altLang="en-US" dirty="0"/>
              <a:t>Due to screen real estate, user interface limits iOS provides for a </a:t>
            </a:r>
          </a:p>
          <a:p>
            <a:pPr lvl="1"/>
            <a:r>
              <a:rPr lang="en-US" altLang="en-US" dirty="0"/>
              <a:t>Single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foreground</a:t>
            </a:r>
            <a:r>
              <a:rPr lang="en-US" altLang="en-US" dirty="0"/>
              <a:t> process- controlled via user interface</a:t>
            </a:r>
          </a:p>
          <a:p>
            <a:pPr lvl="1"/>
            <a:r>
              <a:rPr lang="en-US" altLang="en-US" dirty="0"/>
              <a:t>Multiple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background</a:t>
            </a:r>
            <a:r>
              <a:rPr lang="en-US" altLang="en-US" dirty="0"/>
              <a:t> processes– in memory, running, but not on the display, and with limits</a:t>
            </a:r>
          </a:p>
          <a:p>
            <a:pPr lvl="1"/>
            <a:r>
              <a:rPr lang="en-US" altLang="en-US" dirty="0"/>
              <a:t>Limits include single, short task, receiving notification of events, specific long-running tasks like audio playback</a:t>
            </a:r>
          </a:p>
          <a:p>
            <a:r>
              <a:rPr lang="en-US" altLang="en-US" dirty="0"/>
              <a:t>Android runs foreground and background, with fewer limits</a:t>
            </a:r>
          </a:p>
          <a:p>
            <a:pPr lvl="1"/>
            <a:r>
              <a:rPr lang="en-US" altLang="en-US" dirty="0"/>
              <a:t>Background process uses a </a:t>
            </a:r>
            <a:r>
              <a:rPr lang="en-US" altLang="en-US" b="1" kern="1200" dirty="0">
                <a:solidFill>
                  <a:srgbClr val="006699"/>
                </a:solidFill>
                <a:latin typeface="+mj-lt"/>
                <a:cs typeface="+mn-cs"/>
              </a:rPr>
              <a:t>service</a:t>
            </a:r>
            <a:r>
              <a:rPr lang="en-US" altLang="en-US" dirty="0"/>
              <a:t> to perform tasks</a:t>
            </a:r>
          </a:p>
          <a:p>
            <a:pPr lvl="1"/>
            <a:r>
              <a:rPr lang="en-US" altLang="en-US" dirty="0"/>
              <a:t>Service can keep running even if background process is suspended</a:t>
            </a:r>
          </a:p>
          <a:p>
            <a:pPr lvl="1"/>
            <a:r>
              <a:rPr lang="en-US" altLang="en-US" dirty="0"/>
              <a:t>Service has no user interface, small memory use</a:t>
            </a:r>
          </a:p>
          <a:p>
            <a:pPr lvl="1"/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6785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="" xmlns:a16="http://schemas.microsoft.com/office/drawing/2014/main" id="{ED9C18A1-E10D-464E-ADF5-DBECC2503E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1748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Operations on Processes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="" xmlns:a16="http://schemas.microsoft.com/office/drawing/2014/main" id="{1EED5598-4581-4F9D-8CEF-0D1A5A5544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313" y="1233488"/>
            <a:ext cx="7381875" cy="4448175"/>
          </a:xfrm>
        </p:spPr>
        <p:txBody>
          <a:bodyPr/>
          <a:lstStyle/>
          <a:p>
            <a:r>
              <a:rPr lang="en-US" altLang="en-US" dirty="0"/>
              <a:t>System must provide mechanisms for:</a:t>
            </a:r>
          </a:p>
          <a:p>
            <a:pPr lvl="1"/>
            <a:r>
              <a:rPr lang="en-US" altLang="en-US" dirty="0"/>
              <a:t> Process creation</a:t>
            </a:r>
          </a:p>
          <a:p>
            <a:pPr lvl="1"/>
            <a:r>
              <a:rPr lang="en-US" altLang="en-US" dirty="0"/>
              <a:t> Process termination</a:t>
            </a:r>
          </a:p>
        </p:txBody>
      </p:sp>
    </p:spTree>
    <p:extLst>
      <p:ext uri="{BB962C8B-B14F-4D97-AF65-F5344CB8AC3E}">
        <p14:creationId xmlns:p14="http://schemas.microsoft.com/office/powerpoint/2010/main" val="51810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="" xmlns:a16="http://schemas.microsoft.com/office/drawing/2014/main" id="{43F2AA79-94D9-4276-9C41-F8DFF30014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44650" y="228600"/>
            <a:ext cx="638016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="" xmlns:a16="http://schemas.microsoft.com/office/drawing/2014/main" id="{5C7B4A6B-A9B9-465A-90EA-66F5770523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1688" y="1149350"/>
            <a:ext cx="7791450" cy="382270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Process Concept</a:t>
            </a:r>
          </a:p>
          <a:p>
            <a:r>
              <a:rPr lang="en-US" altLang="en-US" dirty="0"/>
              <a:t>Process Scheduling</a:t>
            </a:r>
          </a:p>
          <a:p>
            <a:r>
              <a:rPr lang="en-US" altLang="en-US" dirty="0"/>
              <a:t>Operations on Processes</a:t>
            </a:r>
          </a:p>
          <a:p>
            <a:r>
              <a:rPr lang="en-US" altLang="en-US" dirty="0"/>
              <a:t>Interprocess Communication</a:t>
            </a:r>
          </a:p>
          <a:p>
            <a:r>
              <a:rPr lang="en-US" altLang="en-US" dirty="0"/>
              <a:t>IPC in Shared-Memory Systems</a:t>
            </a:r>
          </a:p>
          <a:p>
            <a:r>
              <a:rPr lang="en-US" altLang="en-US" dirty="0"/>
              <a:t>IPC in Message-Passing Systems</a:t>
            </a:r>
          </a:p>
          <a:p>
            <a:r>
              <a:rPr lang="en-US" altLang="en-US" dirty="0"/>
              <a:t>Examples of IPC Systems</a:t>
            </a:r>
          </a:p>
          <a:p>
            <a:r>
              <a:rPr lang="en-US" altLang="en-US" dirty="0"/>
              <a:t>Communication in Client-Server Systems</a:t>
            </a:r>
          </a:p>
        </p:txBody>
      </p:sp>
    </p:spTree>
    <p:extLst>
      <p:ext uri="{BB962C8B-B14F-4D97-AF65-F5344CB8AC3E}">
        <p14:creationId xmlns:p14="http://schemas.microsoft.com/office/powerpoint/2010/main" val="187675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="" xmlns:a16="http://schemas.microsoft.com/office/drawing/2014/main" id="{C072917A-2F04-4923-8279-E4AEA8CC4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4715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Process Creation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="" xmlns:a16="http://schemas.microsoft.com/office/drawing/2014/main" id="{D7F79436-9B7B-4340-B99C-8D1E08889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4075" y="1169988"/>
            <a:ext cx="6824540" cy="4984627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Parent</a:t>
            </a:r>
            <a:r>
              <a:rPr lang="en-US" altLang="en-US" b="1" dirty="0"/>
              <a:t> </a:t>
            </a:r>
            <a:r>
              <a:rPr lang="en-US" altLang="en-US" dirty="0"/>
              <a:t>process create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children</a:t>
            </a:r>
            <a:r>
              <a:rPr lang="en-US" altLang="en-US" b="1" dirty="0"/>
              <a:t> </a:t>
            </a:r>
            <a:r>
              <a:rPr lang="en-US" altLang="en-US" dirty="0"/>
              <a:t>processes, which, in turn create other processes, forming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tree</a:t>
            </a:r>
            <a:r>
              <a:rPr lang="en-US" altLang="en-US" dirty="0"/>
              <a:t> of processes</a:t>
            </a:r>
            <a:endParaRPr lang="en-US" altLang="en-US" sz="800" dirty="0"/>
          </a:p>
          <a:p>
            <a:r>
              <a:rPr lang="en-US" altLang="en-US" dirty="0"/>
              <a:t>Generally, process identified and managed via a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identifier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pid</a:t>
            </a:r>
            <a:r>
              <a:rPr lang="en-US" altLang="en-US" dirty="0"/>
              <a:t>)</a:t>
            </a:r>
            <a:endParaRPr lang="en-US" altLang="en-US" sz="800" dirty="0"/>
          </a:p>
          <a:p>
            <a:r>
              <a:rPr lang="en-US" altLang="en-US" dirty="0"/>
              <a:t>Resource sharing options</a:t>
            </a:r>
          </a:p>
          <a:p>
            <a:pPr lvl="1"/>
            <a:r>
              <a:rPr lang="en-US" altLang="en-US" dirty="0"/>
              <a:t>Parent and children share all resources</a:t>
            </a:r>
          </a:p>
          <a:p>
            <a:pPr lvl="1"/>
            <a:r>
              <a:rPr lang="en-US" altLang="en-US" dirty="0"/>
              <a:t>Children share subset of parent</a:t>
            </a:r>
            <a:r>
              <a:rPr lang="ja-JP" altLang="en-US" dirty="0"/>
              <a:t>’</a:t>
            </a:r>
            <a:r>
              <a:rPr lang="en-US" altLang="ja-JP" dirty="0"/>
              <a:t>s resources</a:t>
            </a:r>
          </a:p>
          <a:p>
            <a:pPr lvl="1"/>
            <a:r>
              <a:rPr lang="en-US" altLang="en-US" dirty="0"/>
              <a:t>Parent and child share no resources</a:t>
            </a:r>
            <a:endParaRPr lang="en-US" altLang="en-US" sz="800" dirty="0"/>
          </a:p>
          <a:p>
            <a:r>
              <a:rPr lang="en-US" altLang="en-US" dirty="0"/>
              <a:t>Execution options</a:t>
            </a:r>
          </a:p>
          <a:p>
            <a:pPr lvl="1"/>
            <a:r>
              <a:rPr lang="en-US" altLang="en-US" dirty="0"/>
              <a:t>Parent and children execute concurrently</a:t>
            </a:r>
          </a:p>
          <a:p>
            <a:pPr lvl="1"/>
            <a:r>
              <a:rPr lang="en-US" altLang="en-US" dirty="0"/>
              <a:t>Parent waits until children terminate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902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="" xmlns:a16="http://schemas.microsoft.com/office/drawing/2014/main" id="{BAE43D30-47DB-4A10-9067-ED0817C05E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975" y="217488"/>
            <a:ext cx="7616825" cy="576262"/>
          </a:xfrm>
        </p:spPr>
        <p:txBody>
          <a:bodyPr/>
          <a:lstStyle/>
          <a:p>
            <a:pPr eaLnBrk="1" hangingPunct="1"/>
            <a:r>
              <a:rPr lang="en-US" altLang="en-US"/>
              <a:t>Process Creation (Cont.)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="" xmlns:a16="http://schemas.microsoft.com/office/drawing/2014/main" id="{5A61E917-5669-429F-AA78-E90F2FCB89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213" y="1060450"/>
            <a:ext cx="7800975" cy="5627688"/>
          </a:xfrm>
        </p:spPr>
        <p:txBody>
          <a:bodyPr/>
          <a:lstStyle/>
          <a:p>
            <a:r>
              <a:rPr lang="en-US" altLang="en-US" dirty="0"/>
              <a:t>Address space</a:t>
            </a:r>
          </a:p>
          <a:p>
            <a:pPr lvl="1"/>
            <a:r>
              <a:rPr lang="en-US" altLang="en-US" dirty="0"/>
              <a:t>Child duplicate of parent</a:t>
            </a:r>
          </a:p>
          <a:p>
            <a:pPr lvl="1"/>
            <a:r>
              <a:rPr lang="en-US" altLang="en-US" dirty="0"/>
              <a:t>Child has a program loaded into it</a:t>
            </a:r>
          </a:p>
          <a:p>
            <a:r>
              <a:rPr lang="en-US" altLang="en-US" dirty="0"/>
              <a:t>UNIX examples</a:t>
            </a:r>
          </a:p>
          <a:p>
            <a:pPr lvl="1"/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fork()</a:t>
            </a:r>
            <a:r>
              <a:rPr lang="en-US" altLang="en-US" sz="2000" dirty="0">
                <a:solidFill>
                  <a:srgbClr val="000000"/>
                </a:solidFill>
              </a:rPr>
              <a:t> </a:t>
            </a:r>
            <a:r>
              <a:rPr lang="en-US" altLang="en-US" dirty="0"/>
              <a:t>system call creates new process</a:t>
            </a:r>
          </a:p>
          <a:p>
            <a:pPr lvl="1"/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exec()</a:t>
            </a:r>
            <a:r>
              <a:rPr lang="en-US" altLang="en-US" sz="2000" dirty="0"/>
              <a:t> </a:t>
            </a:r>
            <a:r>
              <a:rPr lang="en-US" altLang="en-US" dirty="0"/>
              <a:t>system call used after a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fork()</a:t>
            </a:r>
            <a:r>
              <a:rPr lang="en-US" altLang="en-US" sz="2000" dirty="0"/>
              <a:t> </a:t>
            </a:r>
            <a:r>
              <a:rPr lang="en-US" altLang="en-US" dirty="0"/>
              <a:t>to replace the process</a:t>
            </a:r>
            <a:r>
              <a:rPr lang="ja-JP" altLang="en-US" dirty="0"/>
              <a:t>’</a:t>
            </a:r>
            <a:r>
              <a:rPr lang="en-US" altLang="ja-JP" dirty="0"/>
              <a:t> memory space with a new program</a:t>
            </a:r>
          </a:p>
          <a:p>
            <a:pPr lvl="1"/>
            <a:r>
              <a:rPr lang="en-US" altLang="en-US" dirty="0"/>
              <a:t>Parent process calls </a:t>
            </a:r>
            <a:r>
              <a:rPr lang="en-US" altLang="en-US" sz="2000" b="1" dirty="0">
                <a:latin typeface="Courier New" panose="02070309020205020404" pitchFamily="49" charset="0"/>
              </a:rPr>
              <a:t>wait()</a:t>
            </a:r>
            <a:r>
              <a:rPr lang="en-US" altLang="en-US" dirty="0"/>
              <a:t>waiting for the child to terminate</a:t>
            </a:r>
          </a:p>
        </p:txBody>
      </p:sp>
      <p:pic>
        <p:nvPicPr>
          <p:cNvPr id="46084" name="Picture 1">
            <a:extLst>
              <a:ext uri="{FF2B5EF4-FFF2-40B4-BE49-F238E27FC236}">
                <a16:creationId xmlns="" xmlns:a16="http://schemas.microsoft.com/office/drawing/2014/main" id="{568A0721-FDA4-4095-BD34-B36CF2AB0A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4392613"/>
            <a:ext cx="57467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832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="" xmlns:a16="http://schemas.microsoft.com/office/drawing/2014/main" id="{039237D4-E7AC-45FA-BF2A-B2DEBB1756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6988" y="222250"/>
            <a:ext cx="7259637" cy="576263"/>
          </a:xfrm>
        </p:spPr>
        <p:txBody>
          <a:bodyPr/>
          <a:lstStyle/>
          <a:p>
            <a:pPr eaLnBrk="1" hangingPunct="1"/>
            <a:r>
              <a:rPr lang="en-US" altLang="en-US"/>
              <a:t>A Tree of Processes in Linux</a:t>
            </a:r>
          </a:p>
        </p:txBody>
      </p:sp>
      <p:pic>
        <p:nvPicPr>
          <p:cNvPr id="44035" name="Picture 1">
            <a:extLst>
              <a:ext uri="{FF2B5EF4-FFF2-40B4-BE49-F238E27FC236}">
                <a16:creationId xmlns="" xmlns:a16="http://schemas.microsoft.com/office/drawing/2014/main" id="{EA22965C-6F67-436A-9A7E-32781923A7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701800"/>
            <a:ext cx="7985125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5830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="" xmlns:a16="http://schemas.microsoft.com/office/drawing/2014/main" id="{CE1AA525-61E4-4CE5-B1B8-BBEC4CC5E0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6950" y="2270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/>
              <a:t>C Program Forking Separate Process</a:t>
            </a:r>
          </a:p>
        </p:txBody>
      </p:sp>
      <p:pic>
        <p:nvPicPr>
          <p:cNvPr id="48131" name="Picture 5" descr="Screen Shot 2012-12-04 at 11.21.10 AM.png">
            <a:extLst>
              <a:ext uri="{FF2B5EF4-FFF2-40B4-BE49-F238E27FC236}">
                <a16:creationId xmlns="" xmlns:a16="http://schemas.microsoft.com/office/drawing/2014/main" id="{D4AAA5E2-276C-448A-B064-DFAFD9023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969963"/>
            <a:ext cx="6038850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455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="" xmlns:a16="http://schemas.microsoft.com/office/drawing/2014/main" id="{0F4113AE-3A57-4A41-B077-3753934F46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6163" y="228600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sz="2800"/>
              <a:t>Creating a Separate Process via Windows API</a:t>
            </a:r>
          </a:p>
        </p:txBody>
      </p:sp>
      <p:pic>
        <p:nvPicPr>
          <p:cNvPr id="50179" name="Picture 1" descr="Screen Shot 2012-12-04 at 11.23.48 AM.png">
            <a:extLst>
              <a:ext uri="{FF2B5EF4-FFF2-40B4-BE49-F238E27FC236}">
                <a16:creationId xmlns="" xmlns:a16="http://schemas.microsoft.com/office/drawing/2014/main" id="{92929ABB-1259-4492-BE46-EE3BC21BF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963613"/>
            <a:ext cx="4365625" cy="553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279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="" xmlns:a16="http://schemas.microsoft.com/office/drawing/2014/main" id="{B3A2AC5D-C916-47B2-8787-ACB9BD2F9B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70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/>
              <a:t>Process Termination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="" xmlns:a16="http://schemas.microsoft.com/office/drawing/2014/main" id="{9AB8093C-E173-4473-A450-3BC8EBA8DE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738" y="1127981"/>
            <a:ext cx="7303354" cy="4463927"/>
          </a:xfrm>
        </p:spPr>
        <p:txBody>
          <a:bodyPr/>
          <a:lstStyle/>
          <a:p>
            <a:r>
              <a:rPr lang="en-US" altLang="en-US" dirty="0"/>
              <a:t>Process executes last statement and then asks the operating system to delete it using the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exit()</a:t>
            </a:r>
            <a:r>
              <a:rPr lang="en-US" altLang="en-US" sz="2000" dirty="0"/>
              <a:t> </a:t>
            </a:r>
            <a:r>
              <a:rPr lang="en-US" altLang="en-US" dirty="0"/>
              <a:t>system call.</a:t>
            </a:r>
          </a:p>
          <a:p>
            <a:pPr lvl="1"/>
            <a:r>
              <a:rPr lang="en-US" altLang="en-US" dirty="0"/>
              <a:t>Returns  status data from child to parent (via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wait()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Process</a:t>
            </a:r>
            <a:r>
              <a:rPr lang="ja-JP" altLang="en-US" dirty="0"/>
              <a:t>’</a:t>
            </a:r>
            <a:r>
              <a:rPr lang="en-US" altLang="ja-JP" dirty="0"/>
              <a:t> resources are deallocated by operating system</a:t>
            </a:r>
            <a:endParaRPr lang="en-US" altLang="en-US" dirty="0"/>
          </a:p>
          <a:p>
            <a:r>
              <a:rPr lang="en-US" altLang="en-US" dirty="0"/>
              <a:t>Parent may terminate the execution of children processes  using the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abort()</a:t>
            </a:r>
            <a:r>
              <a:rPr lang="en-US" altLang="en-US" sz="2000" dirty="0"/>
              <a:t> </a:t>
            </a:r>
            <a:r>
              <a:rPr lang="en-US" altLang="en-US" dirty="0"/>
              <a:t>system call.  Some reasons for doing so:</a:t>
            </a:r>
          </a:p>
          <a:p>
            <a:pPr lvl="1"/>
            <a:r>
              <a:rPr lang="en-US" altLang="en-US" dirty="0"/>
              <a:t>Child has exceeded allocated resources</a:t>
            </a:r>
          </a:p>
          <a:p>
            <a:pPr lvl="1"/>
            <a:r>
              <a:rPr lang="en-US" altLang="en-US" dirty="0"/>
              <a:t>Task assigned to child is no longer required</a:t>
            </a:r>
          </a:p>
          <a:p>
            <a:pPr lvl="1"/>
            <a:r>
              <a:rPr lang="en-US" altLang="en-US" dirty="0"/>
              <a:t>The parent is exiting, and the operating systems does not allow  a child to continue if its parent terminates</a:t>
            </a:r>
          </a:p>
        </p:txBody>
      </p:sp>
    </p:spTree>
    <p:extLst>
      <p:ext uri="{BB962C8B-B14F-4D97-AF65-F5344CB8AC3E}">
        <p14:creationId xmlns:p14="http://schemas.microsoft.com/office/powerpoint/2010/main" val="3454207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="" xmlns:a16="http://schemas.microsoft.com/office/drawing/2014/main" id="{30622719-68BE-4BB0-B168-1A3AE8D096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34816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Process Termination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="" xmlns:a16="http://schemas.microsoft.com/office/drawing/2014/main" id="{C7E8DAD2-CD54-4141-B861-1A2932EF06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5908" y="781417"/>
            <a:ext cx="7033724" cy="4787045"/>
          </a:xfrm>
        </p:spPr>
        <p:txBody>
          <a:bodyPr/>
          <a:lstStyle/>
          <a:p>
            <a:pPr marL="457200" lvl="1" indent="0">
              <a:buNone/>
            </a:pPr>
            <a:endParaRPr lang="en-US" altLang="en-US" sz="800" dirty="0"/>
          </a:p>
          <a:p>
            <a:r>
              <a:rPr lang="en-US" altLang="en-US" dirty="0"/>
              <a:t>Some operating systems do not allow child to exists if its parent has terminated.  If a process terminates, then all its children must also be terminated.</a:t>
            </a:r>
          </a:p>
          <a:p>
            <a:pPr lvl="1"/>
            <a:r>
              <a:rPr lang="en-US" altLang="en-US" b="1" dirty="0"/>
              <a:t>cascading termination.  </a:t>
            </a:r>
            <a:r>
              <a:rPr lang="en-US" altLang="en-US" dirty="0"/>
              <a:t>All children, grandchildren, etc.,  are  terminated.</a:t>
            </a:r>
            <a:endParaRPr lang="en-US" altLang="en-US" b="1" dirty="0"/>
          </a:p>
          <a:p>
            <a:pPr lvl="1"/>
            <a:r>
              <a:rPr lang="en-US" altLang="en-US" dirty="0"/>
              <a:t>The termination is initiated by the operating system.</a:t>
            </a:r>
            <a:endParaRPr lang="en-US" altLang="en-US" b="1" dirty="0"/>
          </a:p>
          <a:p>
            <a:r>
              <a:rPr lang="en-US" altLang="en-US" dirty="0"/>
              <a:t>The parent process may wait for termination of a child process by using the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wait()</a:t>
            </a:r>
            <a:r>
              <a:rPr lang="en-US" altLang="en-US" dirty="0"/>
              <a:t>system call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. </a:t>
            </a:r>
            <a:r>
              <a:rPr lang="en-US" altLang="en-US" dirty="0"/>
              <a:t>The call returns status information and the pid of the terminated process</a:t>
            </a: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pid = wait(&amp;status); </a:t>
            </a:r>
          </a:p>
          <a:p>
            <a:r>
              <a:rPr lang="en-US" altLang="en-US" dirty="0"/>
              <a:t>If no parent waiting (did not invoke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wait()</a:t>
            </a:r>
            <a:r>
              <a:rPr lang="en-US" altLang="en-US" dirty="0"/>
              <a:t>) process is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zombie</a:t>
            </a:r>
          </a:p>
          <a:p>
            <a:r>
              <a:rPr lang="en-US" altLang="en-US" dirty="0"/>
              <a:t>If parent terminated without invoking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wait()</a:t>
            </a:r>
            <a:r>
              <a:rPr lang="en-US" altLang="en-US" dirty="0"/>
              <a:t>, process is an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orphan</a:t>
            </a:r>
          </a:p>
        </p:txBody>
      </p:sp>
    </p:spTree>
    <p:extLst>
      <p:ext uri="{BB962C8B-B14F-4D97-AF65-F5344CB8AC3E}">
        <p14:creationId xmlns:p14="http://schemas.microsoft.com/office/powerpoint/2010/main" val="1161896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="" xmlns:a16="http://schemas.microsoft.com/office/drawing/2014/main" id="{CCF9DC54-118C-447A-A3AB-7C2E989968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55123" y="119918"/>
            <a:ext cx="7743825" cy="576263"/>
          </a:xfrm>
        </p:spPr>
        <p:txBody>
          <a:bodyPr/>
          <a:lstStyle/>
          <a:p>
            <a:r>
              <a:rPr lang="en-US" altLang="en-US" sz="3000" dirty="0"/>
              <a:t>Android Process Importance Hierarchy</a:t>
            </a:r>
          </a:p>
        </p:txBody>
      </p:sp>
      <p:sp>
        <p:nvSpPr>
          <p:cNvPr id="56323" name="Content Placeholder 2">
            <a:extLst>
              <a:ext uri="{FF2B5EF4-FFF2-40B4-BE49-F238E27FC236}">
                <a16:creationId xmlns="" xmlns:a16="http://schemas.microsoft.com/office/drawing/2014/main" id="{8675C949-6A9A-4638-902C-843874920E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9150" y="1100968"/>
            <a:ext cx="7743825" cy="4530725"/>
          </a:xfrm>
        </p:spPr>
        <p:txBody>
          <a:bodyPr/>
          <a:lstStyle/>
          <a:p>
            <a:r>
              <a:rPr lang="en-US" altLang="en-US" dirty="0"/>
              <a:t>Mobile operating systems often have to terminate processes to reclaim system resources such as memory. From </a:t>
            </a:r>
            <a:r>
              <a:rPr lang="en-US" altLang="en-US" b="1" dirty="0"/>
              <a:t>most</a:t>
            </a:r>
            <a:r>
              <a:rPr lang="en-US" altLang="en-US" dirty="0"/>
              <a:t> to </a:t>
            </a:r>
            <a:r>
              <a:rPr lang="en-US" altLang="en-US" b="1" dirty="0"/>
              <a:t>least</a:t>
            </a:r>
            <a:r>
              <a:rPr lang="en-US" altLang="en-US" dirty="0"/>
              <a:t> important:</a:t>
            </a:r>
          </a:p>
          <a:p>
            <a:pPr lvl="1"/>
            <a:r>
              <a:rPr lang="en-US" altLang="en-US" dirty="0"/>
              <a:t>Foreground process</a:t>
            </a:r>
          </a:p>
          <a:p>
            <a:pPr lvl="1"/>
            <a:r>
              <a:rPr lang="en-US" altLang="en-US" dirty="0"/>
              <a:t>Visible process</a:t>
            </a:r>
          </a:p>
          <a:p>
            <a:pPr lvl="1"/>
            <a:r>
              <a:rPr lang="en-US" altLang="en-US" dirty="0"/>
              <a:t>Service process</a:t>
            </a:r>
          </a:p>
          <a:p>
            <a:pPr lvl="1"/>
            <a:r>
              <a:rPr lang="en-US" altLang="en-US" dirty="0"/>
              <a:t>Background process</a:t>
            </a:r>
          </a:p>
          <a:p>
            <a:pPr lvl="1"/>
            <a:r>
              <a:rPr lang="en-US" altLang="en-US" dirty="0"/>
              <a:t>Empty process</a:t>
            </a:r>
          </a:p>
          <a:p>
            <a:r>
              <a:rPr lang="en-US" altLang="en-US" dirty="0"/>
              <a:t>Android will begin terminating processes that are least important.</a:t>
            </a:r>
          </a:p>
        </p:txBody>
      </p:sp>
    </p:spTree>
    <p:extLst>
      <p:ext uri="{BB962C8B-B14F-4D97-AF65-F5344CB8AC3E}">
        <p14:creationId xmlns:p14="http://schemas.microsoft.com/office/powerpoint/2010/main" val="1145208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="" xmlns:a16="http://schemas.microsoft.com/office/drawing/2014/main" id="{D6E94F8E-122F-4FED-9B3D-FD01E28458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2347" y="143364"/>
            <a:ext cx="7997825" cy="576263"/>
          </a:xfrm>
        </p:spPr>
        <p:txBody>
          <a:bodyPr/>
          <a:lstStyle/>
          <a:p>
            <a:r>
              <a:rPr lang="en-US" altLang="en-US" sz="2800" dirty="0" err="1"/>
              <a:t>Multiprocess</a:t>
            </a:r>
            <a:r>
              <a:rPr lang="en-US" altLang="en-US" sz="2800" dirty="0"/>
              <a:t> Architecture – Chrome Browser</a:t>
            </a:r>
          </a:p>
        </p:txBody>
      </p:sp>
      <p:sp>
        <p:nvSpPr>
          <p:cNvPr id="57347" name="Content Placeholder 2">
            <a:extLst>
              <a:ext uri="{FF2B5EF4-FFF2-40B4-BE49-F238E27FC236}">
                <a16:creationId xmlns="" xmlns:a16="http://schemas.microsoft.com/office/drawing/2014/main" id="{360D7C25-6ED1-40E0-9C1E-876BC3EC89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5975" y="1073426"/>
            <a:ext cx="7805738" cy="4478752"/>
          </a:xfrm>
        </p:spPr>
        <p:txBody>
          <a:bodyPr/>
          <a:lstStyle/>
          <a:p>
            <a:r>
              <a:rPr lang="en-US" altLang="en-US" dirty="0"/>
              <a:t>Many web browsers ran as single process (some still do)</a:t>
            </a:r>
          </a:p>
          <a:p>
            <a:pPr lvl="1"/>
            <a:r>
              <a:rPr lang="en-US" altLang="en-US" dirty="0"/>
              <a:t>If one web site causes trouble, entire browser can hang or crash</a:t>
            </a:r>
          </a:p>
          <a:p>
            <a:r>
              <a:rPr lang="en-US" altLang="en-US" dirty="0"/>
              <a:t>Google Chrome Browser is </a:t>
            </a:r>
            <a:r>
              <a:rPr lang="en-US" altLang="en-US" dirty="0" err="1"/>
              <a:t>multiprocess</a:t>
            </a:r>
            <a:r>
              <a:rPr lang="en-US" altLang="en-US" dirty="0"/>
              <a:t> with 3 different types of processes: 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Browser</a:t>
            </a:r>
            <a:r>
              <a:rPr lang="en-US" altLang="en-US" dirty="0"/>
              <a:t> process manages user interface, disk and network I/O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Renderer</a:t>
            </a:r>
            <a:r>
              <a:rPr lang="en-US" altLang="en-US" dirty="0"/>
              <a:t> process renders web pages, deals with HTML, </a:t>
            </a:r>
            <a:r>
              <a:rPr lang="en-US" altLang="en-US" dirty="0" err="1"/>
              <a:t>Javascript</a:t>
            </a:r>
            <a:r>
              <a:rPr lang="en-US" altLang="en-US" dirty="0"/>
              <a:t>. A new renderer created for each website opened</a:t>
            </a:r>
          </a:p>
          <a:p>
            <a:pPr lvl="2"/>
            <a:r>
              <a:rPr lang="en-US" altLang="en-US" dirty="0"/>
              <a:t>Runs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sandbox</a:t>
            </a:r>
            <a:r>
              <a:rPr lang="en-US" altLang="en-US" dirty="0"/>
              <a:t> restricting disk and network I/O, minimizing effect of security exploits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Plug-in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process for each type of plug-in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pic>
        <p:nvPicPr>
          <p:cNvPr id="57348" name="Picture 1">
            <a:extLst>
              <a:ext uri="{FF2B5EF4-FFF2-40B4-BE49-F238E27FC236}">
                <a16:creationId xmlns="" xmlns:a16="http://schemas.microsoft.com/office/drawing/2014/main" id="{FC10B725-AB13-417A-BEE0-FCE2190A3E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49" y="4591123"/>
            <a:ext cx="6278563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0671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="" xmlns:a16="http://schemas.microsoft.com/office/drawing/2014/main" id="{09D0E5E8-A027-43B0-871E-ED73DF85B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1713" y="130054"/>
            <a:ext cx="7485062" cy="576262"/>
          </a:xfrm>
        </p:spPr>
        <p:txBody>
          <a:bodyPr/>
          <a:lstStyle/>
          <a:p>
            <a:r>
              <a:rPr lang="en-US" altLang="en-US" dirty="0"/>
              <a:t>Interprocess Communication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="" xmlns:a16="http://schemas.microsoft.com/office/drawing/2014/main" id="{2EF26BE1-FCB0-440F-8834-E9B667D36D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1213" y="1154113"/>
            <a:ext cx="7675562" cy="4530725"/>
          </a:xfrm>
        </p:spPr>
        <p:txBody>
          <a:bodyPr/>
          <a:lstStyle/>
          <a:p>
            <a:r>
              <a:rPr lang="en-US" altLang="en-US" dirty="0"/>
              <a:t>Processes within a system may be </a:t>
            </a:r>
            <a:r>
              <a:rPr lang="en-US" altLang="en-US" b="1" i="1" dirty="0"/>
              <a:t>independent</a:t>
            </a:r>
            <a:r>
              <a:rPr lang="en-US" altLang="en-US" b="1" dirty="0"/>
              <a:t> </a:t>
            </a:r>
            <a:r>
              <a:rPr lang="en-US" altLang="en-US" dirty="0"/>
              <a:t>or </a:t>
            </a:r>
            <a:r>
              <a:rPr lang="en-US" altLang="en-US" b="1" i="1" dirty="0"/>
              <a:t>cooperating</a:t>
            </a:r>
          </a:p>
          <a:p>
            <a:r>
              <a:rPr lang="en-US" altLang="en-US" dirty="0"/>
              <a:t>Cooperating process can affect or be affected by other processes, including sharing data</a:t>
            </a:r>
          </a:p>
          <a:p>
            <a:r>
              <a:rPr lang="en-US" altLang="en-US" dirty="0"/>
              <a:t>Reasons for cooperating processes:</a:t>
            </a:r>
          </a:p>
          <a:p>
            <a:pPr lvl="1"/>
            <a:r>
              <a:rPr lang="en-US" altLang="en-US" dirty="0"/>
              <a:t>Information sharing</a:t>
            </a:r>
          </a:p>
          <a:p>
            <a:pPr lvl="1"/>
            <a:r>
              <a:rPr lang="en-US" altLang="en-US" dirty="0"/>
              <a:t>Computation speedup</a:t>
            </a:r>
          </a:p>
          <a:p>
            <a:pPr lvl="1"/>
            <a:r>
              <a:rPr lang="en-US" altLang="en-US" dirty="0"/>
              <a:t>Modularity</a:t>
            </a:r>
          </a:p>
          <a:p>
            <a:pPr lvl="1"/>
            <a:r>
              <a:rPr lang="en-US" altLang="en-US" dirty="0"/>
              <a:t>Convenience	</a:t>
            </a:r>
          </a:p>
          <a:p>
            <a:r>
              <a:rPr lang="en-US" altLang="en-US" dirty="0"/>
              <a:t>Cooperating processes need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interprocess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communication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IPC</a:t>
            </a:r>
            <a:r>
              <a:rPr lang="en-US" altLang="en-US" dirty="0"/>
              <a:t>)</a:t>
            </a:r>
          </a:p>
          <a:p>
            <a:r>
              <a:rPr lang="en-US" altLang="en-US" dirty="0"/>
              <a:t>Two models of IPC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memory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Message passing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5057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="" xmlns:a16="http://schemas.microsoft.com/office/drawing/2014/main" id="{28163CEC-73A6-4E96-880E-3A57C5F4B1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53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Objectives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="" xmlns:a16="http://schemas.microsoft.com/office/drawing/2014/main" id="{A0DD2938-EA4E-48BC-A833-20DE32AC1B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1688" y="1138238"/>
            <a:ext cx="7745412" cy="4530725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Identify the separate components of a process and illustrate how they are represented and scheduled in an operating system.</a:t>
            </a:r>
          </a:p>
          <a:p>
            <a:r>
              <a:rPr lang="en-US" altLang="en-US" dirty="0"/>
              <a:t>Describe how processes are created and terminated in an operating system, including developing programs using the appropriate system calls that perform these operations.</a:t>
            </a:r>
          </a:p>
          <a:p>
            <a:r>
              <a:rPr lang="en-US" altLang="en-US" dirty="0"/>
              <a:t>Describe and contrast </a:t>
            </a:r>
            <a:r>
              <a:rPr lang="en-US" altLang="en-US" dirty="0" err="1"/>
              <a:t>interprocess</a:t>
            </a:r>
            <a:r>
              <a:rPr lang="en-US" altLang="en-US" dirty="0"/>
              <a:t> communication using shared memory and message passing.</a:t>
            </a:r>
          </a:p>
          <a:p>
            <a:r>
              <a:rPr lang="en-US" altLang="en-US" dirty="0"/>
              <a:t>Design programs that uses pipes and POSIX shared memory to perform </a:t>
            </a:r>
            <a:r>
              <a:rPr lang="en-US" altLang="en-US" dirty="0" err="1"/>
              <a:t>interprocess</a:t>
            </a:r>
            <a:r>
              <a:rPr lang="en-US" altLang="en-US" dirty="0"/>
              <a:t> communication.</a:t>
            </a:r>
          </a:p>
          <a:p>
            <a:r>
              <a:rPr lang="en-US" altLang="en-US" dirty="0"/>
              <a:t>Describe client-server communication using sockets and remote procedure calls.</a:t>
            </a:r>
          </a:p>
          <a:p>
            <a:r>
              <a:rPr lang="en-US" altLang="en-US" dirty="0"/>
              <a:t>Design kernel modules that interact with the Linux operating system.</a:t>
            </a:r>
          </a:p>
        </p:txBody>
      </p:sp>
    </p:spTree>
    <p:extLst>
      <p:ext uri="{BB962C8B-B14F-4D97-AF65-F5344CB8AC3E}">
        <p14:creationId xmlns:p14="http://schemas.microsoft.com/office/powerpoint/2010/main" val="232050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="" xmlns:a16="http://schemas.microsoft.com/office/drawing/2014/main" id="{D24006AF-9462-4FD7-8602-D757042B97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/>
              <a:t>Communications Models 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="" xmlns:a16="http://schemas.microsoft.com/office/drawing/2014/main" id="{00B4232E-A93C-4613-91D0-E8A0948B6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150938"/>
            <a:ext cx="6372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>
                <a:solidFill>
                  <a:srgbClr val="000000"/>
                </a:solidFill>
                <a:latin typeface="Arial" panose="020B0604020202020204" pitchFamily="34" charset="0"/>
              </a:rPr>
              <a:t>(a) Shared memory.  		(b) Message passing. </a:t>
            </a:r>
            <a:r>
              <a:rPr kumimoji="0" lang="en-US" altLang="en-US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1444" name="Picture 1">
            <a:extLst>
              <a:ext uri="{FF2B5EF4-FFF2-40B4-BE49-F238E27FC236}">
                <a16:creationId xmlns="" xmlns:a16="http://schemas.microsoft.com/office/drawing/2014/main" id="{3ED38AED-C0F5-4084-BE69-BF6EFD7FF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2016125"/>
            <a:ext cx="6246813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669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="" xmlns:a16="http://schemas.microsoft.com/office/drawing/2014/main" id="{69141823-0818-4D21-8248-27E5004ACA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9300" y="228600"/>
            <a:ext cx="7937500" cy="576263"/>
          </a:xfrm>
        </p:spPr>
        <p:txBody>
          <a:bodyPr/>
          <a:lstStyle/>
          <a:p>
            <a:pPr eaLnBrk="1" hangingPunct="1"/>
            <a:r>
              <a:rPr lang="en-US" altLang="en-US"/>
              <a:t>Producer-Consumer Problem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="" xmlns:a16="http://schemas.microsoft.com/office/drawing/2014/main" id="{99B8C2EA-F3A4-449A-81E9-2FC5EC36E1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4388" y="1214438"/>
            <a:ext cx="6825665" cy="4344151"/>
          </a:xfrm>
        </p:spPr>
        <p:txBody>
          <a:bodyPr/>
          <a:lstStyle/>
          <a:p>
            <a:r>
              <a:rPr lang="en-US" altLang="en-US" dirty="0"/>
              <a:t>Paradigm for cooperating processes:</a:t>
            </a:r>
          </a:p>
          <a:p>
            <a:pPr lvl="1"/>
            <a:r>
              <a:rPr lang="en-US" altLang="en-US" i="1" dirty="0"/>
              <a:t>producer</a:t>
            </a:r>
            <a:r>
              <a:rPr lang="en-US" altLang="en-US" dirty="0"/>
              <a:t> process produces information that is consumed by a </a:t>
            </a:r>
            <a:r>
              <a:rPr lang="en-US" altLang="en-US" i="1" dirty="0"/>
              <a:t>consumer</a:t>
            </a:r>
            <a:r>
              <a:rPr lang="en-US" altLang="en-US" dirty="0"/>
              <a:t> process</a:t>
            </a:r>
          </a:p>
          <a:p>
            <a:r>
              <a:rPr lang="en-US" altLang="en-US" dirty="0"/>
              <a:t>Two variations: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unbounded-buffer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places no practical limit on the size of the buffer:</a:t>
            </a:r>
          </a:p>
          <a:p>
            <a:pPr lvl="2"/>
            <a:r>
              <a:rPr lang="en-US" altLang="en-US" dirty="0"/>
              <a:t>Producer never waits</a:t>
            </a:r>
          </a:p>
          <a:p>
            <a:pPr lvl="2"/>
            <a:r>
              <a:rPr lang="en-US" altLang="en-US" dirty="0"/>
              <a:t>Consumer waits if there is no buffer to consume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bounded-buffer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assumes that there is a fixed buffer size</a:t>
            </a:r>
          </a:p>
          <a:p>
            <a:pPr lvl="2"/>
            <a:r>
              <a:rPr lang="en-US" altLang="en-US" dirty="0"/>
              <a:t>Producer must wait if all buffers are full</a:t>
            </a:r>
          </a:p>
          <a:p>
            <a:pPr lvl="2"/>
            <a:r>
              <a:rPr lang="en-US" altLang="en-US" dirty="0"/>
              <a:t>Consumer waits if there is no buffer to consume</a:t>
            </a:r>
          </a:p>
        </p:txBody>
      </p:sp>
    </p:spTree>
    <p:extLst>
      <p:ext uri="{BB962C8B-B14F-4D97-AF65-F5344CB8AC3E}">
        <p14:creationId xmlns:p14="http://schemas.microsoft.com/office/powerpoint/2010/main" val="430776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="" xmlns:a16="http://schemas.microsoft.com/office/drawing/2014/main" id="{F75428CE-94A1-42F8-AA1B-55485F581E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585" y="95580"/>
            <a:ext cx="8426450" cy="576263"/>
          </a:xfrm>
        </p:spPr>
        <p:txBody>
          <a:bodyPr/>
          <a:lstStyle/>
          <a:p>
            <a:pPr eaLnBrk="1" hangingPunct="1"/>
            <a:r>
              <a:rPr lang="en-US" altLang="en-US" sz="2600" dirty="0"/>
              <a:t>IPC – Shared Memory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="" xmlns:a16="http://schemas.microsoft.com/office/drawing/2014/main" id="{90C2EA05-1541-4195-8AE7-131E61118D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233488"/>
            <a:ext cx="7239751" cy="438525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An area of memory shared among the processes that wish to communicate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The communication is under the control of the users processes not the operating system.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Major issues is to provide mechanism that will allow the user processes to synchronize their actions when they access shared memory. 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Synchronization is discussed in great details in Chapters 6 &amp; 7.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81620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="" xmlns:a16="http://schemas.microsoft.com/office/drawing/2014/main" id="{99EE88E8-FB94-4EA2-914B-EA02882062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6163" y="265946"/>
            <a:ext cx="8074025" cy="4572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Bounded-Buffer – Shared-Memory Solution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="" xmlns:a16="http://schemas.microsoft.com/office/drawing/2014/main" id="{06B4B2DB-0CD0-402C-8F68-104A05E1E5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88" y="1203325"/>
            <a:ext cx="7486650" cy="4700588"/>
          </a:xfrm>
        </p:spPr>
        <p:txBody>
          <a:bodyPr/>
          <a:lstStyle/>
          <a:p>
            <a:r>
              <a:rPr lang="en-US" altLang="en-US"/>
              <a:t>Shared data</a:t>
            </a:r>
          </a:p>
          <a:p>
            <a:pPr marL="1598613" lvl="3">
              <a:buFontTx/>
              <a:buNone/>
            </a:pPr>
            <a:r>
              <a:rPr lang="en-US" altLang="en-US" b="1">
                <a:latin typeface="Courier New" panose="02070309020205020404" pitchFamily="49" charset="0"/>
              </a:rPr>
              <a:t>#define BUFFER_SIZE 10</a:t>
            </a:r>
          </a:p>
          <a:p>
            <a:pPr marL="1598613" lvl="3">
              <a:buFontTx/>
              <a:buNone/>
            </a:pPr>
            <a:r>
              <a:rPr lang="en-US" altLang="en-US" b="1">
                <a:latin typeface="Courier New" panose="02070309020205020404" pitchFamily="49" charset="0"/>
              </a:rPr>
              <a:t>typedef struct {</a:t>
            </a:r>
          </a:p>
          <a:p>
            <a:pPr marL="1598613" lvl="3">
              <a:buFontTx/>
              <a:buNone/>
            </a:pPr>
            <a:r>
              <a:rPr lang="en-US" altLang="en-US" b="1">
                <a:latin typeface="Courier New" panose="02070309020205020404" pitchFamily="49" charset="0"/>
              </a:rPr>
              <a:t>	. . .</a:t>
            </a:r>
          </a:p>
          <a:p>
            <a:pPr marL="1598613" lvl="3">
              <a:buFontTx/>
              <a:buNone/>
            </a:pPr>
            <a:r>
              <a:rPr lang="en-US" altLang="en-US" b="1">
                <a:latin typeface="Courier New" panose="02070309020205020404" pitchFamily="49" charset="0"/>
              </a:rPr>
              <a:t>} item;</a:t>
            </a:r>
          </a:p>
          <a:p>
            <a:pPr marL="1598613" lvl="3">
              <a:buFontTx/>
              <a:buNone/>
            </a:pPr>
            <a:endParaRPr lang="en-US" altLang="en-US" b="1">
              <a:latin typeface="Courier New" panose="02070309020205020404" pitchFamily="49" charset="0"/>
            </a:endParaRPr>
          </a:p>
          <a:p>
            <a:pPr marL="1598613" lvl="3">
              <a:buFontTx/>
              <a:buNone/>
            </a:pPr>
            <a:r>
              <a:rPr lang="en-US" altLang="en-US" b="1">
                <a:latin typeface="Courier New" panose="02070309020205020404" pitchFamily="49" charset="0"/>
              </a:rPr>
              <a:t>item buffer[BUFFER_SIZE];</a:t>
            </a:r>
          </a:p>
          <a:p>
            <a:pPr marL="1598613" lvl="3">
              <a:buFontTx/>
              <a:buNone/>
            </a:pPr>
            <a:r>
              <a:rPr lang="en-US" altLang="en-US" b="1">
                <a:latin typeface="Courier New" panose="02070309020205020404" pitchFamily="49" charset="0"/>
              </a:rPr>
              <a:t>int in = 0;</a:t>
            </a:r>
          </a:p>
          <a:p>
            <a:pPr marL="1598613" lvl="3">
              <a:buFontTx/>
              <a:buNone/>
            </a:pPr>
            <a:r>
              <a:rPr lang="en-US" altLang="en-US" b="1">
                <a:latin typeface="Courier New" panose="02070309020205020404" pitchFamily="49" charset="0"/>
              </a:rPr>
              <a:t>int out = 0;</a:t>
            </a:r>
          </a:p>
          <a:p>
            <a:pPr marL="1598613" lvl="3">
              <a:buFontTx/>
              <a:buNone/>
            </a:pPr>
            <a:endParaRPr lang="en-US" altLang="en-US"/>
          </a:p>
          <a:p>
            <a:r>
              <a:rPr lang="en-US" altLang="en-US"/>
              <a:t>Solution is correct, but can only use </a:t>
            </a:r>
            <a:r>
              <a:rPr lang="en-US" altLang="en-US" b="1">
                <a:latin typeface="Courier New" panose="02070309020205020404" pitchFamily="49" charset="0"/>
              </a:rPr>
              <a:t>BUFFER_SIZE-1</a:t>
            </a:r>
            <a:r>
              <a:rPr lang="en-US" altLang="en-US"/>
              <a:t> elements</a:t>
            </a:r>
          </a:p>
          <a:p>
            <a:pPr marL="1598613" lvl="3">
              <a:buFontTx/>
              <a:buNone/>
            </a:pPr>
            <a:endParaRPr lang="en-US" altLang="en-US" sz="2000" b="1"/>
          </a:p>
        </p:txBody>
      </p:sp>
    </p:spTree>
    <p:extLst>
      <p:ext uri="{BB962C8B-B14F-4D97-AF65-F5344CB8AC3E}">
        <p14:creationId xmlns:p14="http://schemas.microsoft.com/office/powerpoint/2010/main" val="3955645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="" xmlns:a16="http://schemas.microsoft.com/office/drawing/2014/main" id="{B426FA82-2801-4913-A63A-AF57E71326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7600" y="222250"/>
            <a:ext cx="75692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Producer Process – Shared Memory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="" xmlns:a16="http://schemas.microsoft.com/office/drawing/2014/main" id="{918AC823-35A6-4F95-9F20-D71790E773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3375" y="1014413"/>
            <a:ext cx="6940550" cy="4483100"/>
          </a:xfrm>
        </p:spPr>
        <p:txBody>
          <a:bodyPr/>
          <a:lstStyle/>
          <a:p>
            <a:pPr>
              <a:buFont typeface="Monotype Sorts" pitchFamily="-84" charset="2"/>
              <a:buNone/>
            </a:pPr>
            <a:endParaRPr lang="en-US" altLang="en-US" sz="1600">
              <a:latin typeface="Monaco"/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item next_produced; </a:t>
            </a:r>
            <a:br>
              <a:rPr lang="en-US" altLang="en-US" sz="1600" b="1">
                <a:latin typeface="Courier New" panose="02070309020205020404" pitchFamily="49" charset="0"/>
              </a:rPr>
            </a:br>
            <a:endParaRPr lang="en-US" altLang="en-US" sz="1600" b="1">
              <a:latin typeface="Courier New" panose="02070309020205020404" pitchFamily="49" charset="0"/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while (true) {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	/* produce an item in next produced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	while (((in + 1) % BUFFER_SIZE) == out)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		; /* do nothing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	buffer[in] = next_produced;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	in = (in + 1) % BUFFER_SIZE;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}</a:t>
            </a:r>
            <a:r>
              <a:rPr lang="en-US" altLang="en-US" sz="1600">
                <a:latin typeface="Courier New" panose="02070309020205020404" pitchFamily="49" charset="0"/>
              </a:rPr>
              <a:t> </a:t>
            </a:r>
          </a:p>
          <a:p>
            <a:pPr>
              <a:buFont typeface="Monotype Sorts" pitchFamily="-84" charset="2"/>
              <a:buNone/>
            </a:pPr>
            <a:endParaRPr lang="en-US" altLang="en-US" sz="2000">
              <a:latin typeface="Monaco"/>
            </a:endParaRPr>
          </a:p>
          <a:p>
            <a:pPr>
              <a:buFont typeface="Monotype Sorts" pitchFamily="-84" charset="2"/>
              <a:buNone/>
            </a:pPr>
            <a:endParaRPr lang="en-US" altLang="en-US" sz="2000"/>
          </a:p>
          <a:p>
            <a:pPr>
              <a:buFont typeface="Monotype Sorts" pitchFamily="-84" charset="2"/>
              <a:buNone/>
            </a:pPr>
            <a:r>
              <a:rPr lang="en-US" altLang="en-US" sz="1400"/>
              <a:t>	</a:t>
            </a:r>
          </a:p>
          <a:p>
            <a:pPr marL="7167563" lvl="4">
              <a:buFontTx/>
              <a:buNone/>
            </a:pPr>
            <a:endParaRPr lang="en-US" altLang="en-US" sz="1100"/>
          </a:p>
        </p:txBody>
      </p:sp>
    </p:spTree>
    <p:extLst>
      <p:ext uri="{BB962C8B-B14F-4D97-AF65-F5344CB8AC3E}">
        <p14:creationId xmlns:p14="http://schemas.microsoft.com/office/powerpoint/2010/main" val="25669512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="" xmlns:a16="http://schemas.microsoft.com/office/drawing/2014/main" id="{65A24975-CF06-4A73-8D26-DA0E6F7E65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2835" y="204535"/>
            <a:ext cx="7594600" cy="545850"/>
          </a:xfrm>
        </p:spPr>
        <p:txBody>
          <a:bodyPr/>
          <a:lstStyle/>
          <a:p>
            <a:pPr eaLnBrk="1" hangingPunct="1"/>
            <a:r>
              <a:rPr lang="en-US" altLang="en-US" dirty="0"/>
              <a:t>Consumer Process – Shared Memory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="" xmlns:a16="http://schemas.microsoft.com/office/drawing/2014/main" id="{A4383804-C100-4255-A1BD-B8DC67A9F2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49413" y="1219200"/>
            <a:ext cx="6894512" cy="4411663"/>
          </a:xfrm>
        </p:spPr>
        <p:txBody>
          <a:bodyPr/>
          <a:lstStyle/>
          <a:p>
            <a:pPr marL="0" indent="0"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item next_consumed; </a:t>
            </a:r>
            <a:br>
              <a:rPr lang="en-US" altLang="en-US" sz="1600" b="1">
                <a:latin typeface="Courier New" panose="02070309020205020404" pitchFamily="49" charset="0"/>
              </a:rPr>
            </a:br>
            <a:endParaRPr lang="en-US" altLang="en-US" sz="1600" b="1">
              <a:latin typeface="Courier New" panose="02070309020205020404" pitchFamily="49" charset="0"/>
            </a:endParaRP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while (true) {</a:t>
            </a:r>
            <a:br>
              <a:rPr lang="en-US" altLang="en-US" sz="1600" b="1">
                <a:latin typeface="Courier New" panose="02070309020205020404" pitchFamily="49" charset="0"/>
              </a:rPr>
            </a:br>
            <a:r>
              <a:rPr lang="en-US" altLang="en-US" sz="1600" b="1">
                <a:latin typeface="Courier New" panose="02070309020205020404" pitchFamily="49" charset="0"/>
              </a:rPr>
              <a:t>	while (in == out)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		; /* do nothing */</a:t>
            </a:r>
            <a:br>
              <a:rPr lang="en-US" altLang="en-US" sz="1600" b="1">
                <a:latin typeface="Courier New" panose="02070309020205020404" pitchFamily="49" charset="0"/>
              </a:rPr>
            </a:br>
            <a:r>
              <a:rPr lang="en-US" altLang="en-US" sz="1600" b="1">
                <a:latin typeface="Courier New" panose="02070309020205020404" pitchFamily="49" charset="0"/>
              </a:rPr>
              <a:t>	next_consumed = buffer[out];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	out = (out + 1) % BUFFER_SIZE;</a:t>
            </a:r>
            <a:br>
              <a:rPr lang="en-US" altLang="en-US" sz="1600" b="1">
                <a:latin typeface="Courier New" panose="02070309020205020404" pitchFamily="49" charset="0"/>
              </a:rPr>
            </a:br>
            <a:endParaRPr lang="en-US" altLang="en-US" sz="1600" b="1">
              <a:latin typeface="Courier New" panose="02070309020205020404" pitchFamily="49" charset="0"/>
            </a:endParaRP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	/* consume the item in next consumed */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b="1">
                <a:latin typeface="Courier New" panose="02070309020205020404" pitchFamily="49" charset="0"/>
              </a:rPr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8126728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4">
            <a:extLst>
              <a:ext uri="{FF2B5EF4-FFF2-40B4-BE49-F238E27FC236}">
                <a16:creationId xmlns="" xmlns:a16="http://schemas.microsoft.com/office/drawing/2014/main" id="{1BEBBC13-DD8A-4F8B-B4E0-C68E29E1B9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8127" y="215318"/>
            <a:ext cx="7870888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What about Filling all the Buffers?</a:t>
            </a:r>
          </a:p>
        </p:txBody>
      </p:sp>
      <p:sp>
        <p:nvSpPr>
          <p:cNvPr id="11266" name="Rectangle 5">
            <a:extLst>
              <a:ext uri="{FF2B5EF4-FFF2-40B4-BE49-F238E27FC236}">
                <a16:creationId xmlns="" xmlns:a16="http://schemas.microsoft.com/office/drawing/2014/main" id="{368FAB7E-F41C-4FB5-A127-15C3BFC355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588" y="1144200"/>
            <a:ext cx="7029677" cy="4762529"/>
          </a:xfrm>
        </p:spPr>
        <p:txBody>
          <a:bodyPr/>
          <a:lstStyle/>
          <a:p>
            <a:r>
              <a:rPr lang="en-US" altLang="en-US" dirty="0"/>
              <a:t>Suppose that we wanted to provide a solution to the consumer-producer problem that fills </a:t>
            </a:r>
            <a:r>
              <a:rPr lang="en-US" altLang="en-US" b="1" dirty="0">
                <a:solidFill>
                  <a:srgbClr val="000000"/>
                </a:solidFill>
              </a:rPr>
              <a:t>all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/>
              <a:t>the buffers. </a:t>
            </a:r>
          </a:p>
          <a:p>
            <a:r>
              <a:rPr lang="en-US" altLang="en-US" dirty="0"/>
              <a:t>We can do so by having an integer </a:t>
            </a:r>
            <a:r>
              <a:rPr lang="en-US" altLang="en-US" sz="2000" b="1" dirty="0">
                <a:latin typeface="Courier" pitchFamily="-84" charset="0"/>
              </a:rPr>
              <a:t>counter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that keeps track of the number of full buffers.  </a:t>
            </a:r>
          </a:p>
          <a:p>
            <a:r>
              <a:rPr lang="en-US" altLang="en-US" dirty="0"/>
              <a:t>Initially, </a:t>
            </a:r>
            <a:r>
              <a:rPr lang="en-US" altLang="en-US" sz="2000" b="1" dirty="0">
                <a:latin typeface="Courier" pitchFamily="-84" charset="0"/>
              </a:rPr>
              <a:t>counter</a:t>
            </a:r>
            <a:r>
              <a:rPr lang="en-US" altLang="en-US" dirty="0">
                <a:latin typeface="Courier" pitchFamily="-84" charset="0"/>
              </a:rPr>
              <a:t> </a:t>
            </a:r>
            <a:r>
              <a:rPr lang="en-US" altLang="en-US" dirty="0"/>
              <a:t>is set to 0. </a:t>
            </a:r>
          </a:p>
          <a:p>
            <a:r>
              <a:rPr lang="en-US" altLang="en-US" dirty="0"/>
              <a:t>The integer </a:t>
            </a:r>
            <a:r>
              <a:rPr lang="en-US" altLang="en-US" sz="2000" b="1" dirty="0">
                <a:latin typeface="Courier" pitchFamily="-84" charset="0"/>
              </a:rPr>
              <a:t>counter</a:t>
            </a:r>
            <a:r>
              <a:rPr lang="en-US" altLang="en-US" dirty="0"/>
              <a:t> is incremented by the producer after it produces a new buffer.</a:t>
            </a:r>
          </a:p>
          <a:p>
            <a:r>
              <a:rPr lang="en-US" altLang="en-US" dirty="0"/>
              <a:t>The integer </a:t>
            </a:r>
            <a:r>
              <a:rPr lang="en-US" altLang="en-US" sz="2000" b="1" dirty="0">
                <a:latin typeface="Courier" pitchFamily="-84" charset="0"/>
              </a:rPr>
              <a:t>counter</a:t>
            </a:r>
            <a:r>
              <a:rPr lang="en-US" altLang="en-US" dirty="0"/>
              <a:t> is and is decremented by the consumer after it consumes a buffer.</a:t>
            </a:r>
          </a:p>
        </p:txBody>
      </p:sp>
    </p:spTree>
    <p:extLst>
      <p:ext uri="{BB962C8B-B14F-4D97-AF65-F5344CB8AC3E}">
        <p14:creationId xmlns:p14="http://schemas.microsoft.com/office/powerpoint/2010/main" val="20867868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="" xmlns:a16="http://schemas.microsoft.com/office/drawing/2014/main" id="{6FBA2318-657D-42C6-AB7B-E9BBF4DA2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15318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Producer 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="" xmlns:a16="http://schemas.microsoft.com/office/drawing/2014/main" id="{32980AD2-3FC6-4309-A775-93AFA55955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258888"/>
            <a:ext cx="6999288" cy="4557712"/>
          </a:xfrm>
        </p:spPr>
        <p:txBody>
          <a:bodyPr/>
          <a:lstStyle/>
          <a:p>
            <a:pPr marL="0" indent="0">
              <a:buFont typeface="Monotype Sorts" pitchFamily="-84" charset="2"/>
              <a:buNone/>
            </a:pPr>
            <a:r>
              <a:rPr lang="en-US" altLang="en-US" sz="1700" dirty="0">
                <a:latin typeface="Courier New" panose="02070309020205020404" pitchFamily="49" charset="0"/>
              </a:rPr>
              <a:t>while (true) {</a:t>
            </a:r>
            <a:br>
              <a:rPr lang="en-US" altLang="en-US" sz="1700" dirty="0">
                <a:latin typeface="Courier New" panose="02070309020205020404" pitchFamily="49" charset="0"/>
              </a:rPr>
            </a:br>
            <a:r>
              <a:rPr lang="en-US" altLang="en-US" sz="1700" dirty="0">
                <a:latin typeface="Courier New" panose="02070309020205020404" pitchFamily="49" charset="0"/>
              </a:rPr>
              <a:t>	/* produce an item in next produced */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700" dirty="0">
                <a:latin typeface="Courier New" panose="02070309020205020404" pitchFamily="49" charset="0"/>
              </a:rPr>
              <a:t>	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700" dirty="0">
                <a:latin typeface="Courier New" panose="02070309020205020404" pitchFamily="49" charset="0"/>
              </a:rPr>
              <a:t>	while (counter == BUFFER_SIZE) 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700" dirty="0">
                <a:latin typeface="Courier New" panose="02070309020205020404" pitchFamily="49" charset="0"/>
              </a:rPr>
              <a:t>		; /* do nothing */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700" dirty="0">
                <a:latin typeface="Courier New" panose="02070309020205020404" pitchFamily="49" charset="0"/>
              </a:rPr>
              <a:t>	buffer[in] = </a:t>
            </a:r>
            <a:r>
              <a:rPr lang="en-US" altLang="en-US" sz="1700" dirty="0" err="1">
                <a:latin typeface="Courier New" panose="02070309020205020404" pitchFamily="49" charset="0"/>
              </a:rPr>
              <a:t>next_produced</a:t>
            </a:r>
            <a:r>
              <a:rPr lang="en-US" altLang="en-US" sz="1700" dirty="0">
                <a:latin typeface="Courier New" panose="02070309020205020404" pitchFamily="49" charset="0"/>
              </a:rPr>
              <a:t>;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700" dirty="0">
                <a:latin typeface="Courier New" panose="02070309020205020404" pitchFamily="49" charset="0"/>
              </a:rPr>
              <a:t>	in = (in + 1) % BUFFER_SIZE;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700" dirty="0">
                <a:latin typeface="Courier New" panose="02070309020205020404" pitchFamily="49" charset="0"/>
              </a:rPr>
              <a:t>	counter++;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700" dirty="0">
                <a:latin typeface="Courier New" panose="02070309020205020404" pitchFamily="49" charset="0"/>
              </a:rPr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1158659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="" xmlns:a16="http://schemas.microsoft.com/office/drawing/2014/main" id="{BF7414AA-B215-4A20-88A1-C865671BEA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7363" y="208192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Consumer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="" xmlns:a16="http://schemas.microsoft.com/office/drawing/2014/main" id="{F7E5C80C-620B-4BAE-A990-B50235C7D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23731" y="1262063"/>
            <a:ext cx="6931219" cy="4860925"/>
          </a:xfrm>
        </p:spPr>
        <p:txBody>
          <a:bodyPr/>
          <a:lstStyle/>
          <a:p>
            <a:pPr marL="0" indent="0">
              <a:buFont typeface="Monotype Sorts" pitchFamily="-84" charset="2"/>
              <a:buNone/>
            </a:pPr>
            <a:r>
              <a:rPr lang="en-US" altLang="en-US" sz="1600" dirty="0">
                <a:latin typeface="Courier New" panose="02070309020205020404" pitchFamily="49" charset="0"/>
              </a:rPr>
              <a:t>while (true) {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dirty="0">
                <a:latin typeface="Courier New" panose="02070309020205020404" pitchFamily="49" charset="0"/>
              </a:rPr>
              <a:t>	while (counter == 0)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dirty="0">
                <a:latin typeface="Courier New" panose="02070309020205020404" pitchFamily="49" charset="0"/>
              </a:rPr>
              <a:t>		; /* do nothing */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dirty="0">
                <a:latin typeface="Courier New" panose="02070309020205020404" pitchFamily="49" charset="0"/>
              </a:rPr>
              <a:t>	</a:t>
            </a:r>
            <a:r>
              <a:rPr lang="en-US" altLang="en-US" sz="1600" dirty="0" err="1">
                <a:latin typeface="Courier New" panose="02070309020205020404" pitchFamily="49" charset="0"/>
              </a:rPr>
              <a:t>next_consumed</a:t>
            </a:r>
            <a:r>
              <a:rPr lang="en-US" altLang="en-US" sz="1600" dirty="0">
                <a:latin typeface="Courier New" panose="02070309020205020404" pitchFamily="49" charset="0"/>
              </a:rPr>
              <a:t> = buffer[out];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dirty="0">
                <a:latin typeface="Courier New" panose="02070309020205020404" pitchFamily="49" charset="0"/>
              </a:rPr>
              <a:t>	out = (out + 1) % BUFFER_SIZE; 	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dirty="0">
                <a:latin typeface="Courier New" panose="02070309020205020404" pitchFamily="49" charset="0"/>
              </a:rPr>
              <a:t>        counter--;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dirty="0">
                <a:latin typeface="Courier New" panose="02070309020205020404" pitchFamily="49" charset="0"/>
              </a:rPr>
              <a:t>	/* consume the item in next consumed */ </a:t>
            </a:r>
          </a:p>
          <a:p>
            <a:pPr marL="0" indent="0">
              <a:buFont typeface="Monotype Sorts" pitchFamily="-84" charset="2"/>
              <a:buNone/>
            </a:pPr>
            <a:r>
              <a:rPr lang="en-US" altLang="en-US" sz="1600" dirty="0">
                <a:latin typeface="Courier New" panose="02070309020205020404" pitchFamily="49" charset="0"/>
              </a:rPr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30726889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26">
            <a:extLst>
              <a:ext uri="{FF2B5EF4-FFF2-40B4-BE49-F238E27FC236}">
                <a16:creationId xmlns="" xmlns:a16="http://schemas.microsoft.com/office/drawing/2014/main" id="{8C101D6F-C0EC-4766-8D52-60E1DFA559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5267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Race Condition</a:t>
            </a:r>
          </a:p>
        </p:txBody>
      </p:sp>
      <p:sp>
        <p:nvSpPr>
          <p:cNvPr id="17410" name="Rectangle 1027">
            <a:extLst>
              <a:ext uri="{FF2B5EF4-FFF2-40B4-BE49-F238E27FC236}">
                <a16:creationId xmlns="" xmlns:a16="http://schemas.microsoft.com/office/drawing/2014/main" id="{338D3C38-85C1-4063-A149-971FC47DCC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5640" y="1177925"/>
            <a:ext cx="7685216" cy="51736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counter++ </a:t>
            </a:r>
            <a:r>
              <a:rPr lang="en-US" altLang="en-US" sz="1600" dirty="0"/>
              <a:t>could be implemented as</a:t>
            </a:r>
            <a:br>
              <a:rPr lang="en-US" altLang="en-US" sz="1600" dirty="0"/>
            </a:b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en-US" altLang="en-US" sz="1600" b="1" dirty="0">
                <a:latin typeface="Courier New" panose="02070309020205020404" pitchFamily="49" charset="0"/>
              </a:rPr>
              <a:t>     </a:t>
            </a:r>
            <a:r>
              <a:rPr lang="en-US" alt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  <a:t>register1 = counter</a:t>
            </a:r>
            <a:br>
              <a:rPr lang="en-US" alt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</a:br>
            <a:r>
              <a:rPr lang="en-US" alt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  register1 = register1 + 1</a:t>
            </a:r>
            <a:br>
              <a:rPr lang="en-US" alt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</a:br>
            <a:r>
              <a:rPr lang="en-US" alt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  counter = register1</a:t>
            </a:r>
            <a:endParaRPr lang="en-US" altLang="en-US" sz="8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counter--</a:t>
            </a:r>
            <a: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600" dirty="0"/>
              <a:t>could be implemented as</a:t>
            </a:r>
            <a:br>
              <a:rPr lang="en-US" altLang="en-US" sz="1600" dirty="0"/>
            </a:b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en-US" altLang="en-US" sz="1600" b="1" dirty="0">
                <a:latin typeface="Courier New" panose="02070309020205020404" pitchFamily="49" charset="0"/>
              </a:rPr>
              <a:t>     </a:t>
            </a:r>
            <a: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  <a:t>register2 = counter</a:t>
            </a:r>
            <a:b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</a:br>
            <a: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  <a:t>     register2 = register2 - 1</a:t>
            </a:r>
            <a:b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</a:br>
            <a: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  <a:t>     counter = register2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</a:pPr>
            <a:endParaRPr lang="en-US" altLang="en-US" sz="8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600" dirty="0"/>
              <a:t>Consider this execution interleaving with </a:t>
            </a:r>
            <a:r>
              <a:rPr lang="ja-JP" altLang="en-US" sz="1600" dirty="0"/>
              <a:t>“</a:t>
            </a:r>
            <a:r>
              <a:rPr lang="en-US" altLang="ja-JP" sz="1600" dirty="0"/>
              <a:t>count = 5</a:t>
            </a:r>
            <a:r>
              <a:rPr lang="ja-JP" altLang="en-US" sz="1600" dirty="0"/>
              <a:t>”</a:t>
            </a:r>
            <a:r>
              <a:rPr lang="en-US" altLang="ja-JP" sz="1600" dirty="0"/>
              <a:t> initially: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sz="1600" dirty="0"/>
              <a:t>	S0: producer execute </a:t>
            </a:r>
            <a:r>
              <a:rPr lang="en-US" alt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  <a:t>register1 = counter</a:t>
            </a:r>
            <a:r>
              <a:rPr lang="en-US" altLang="en-US" sz="1600" b="1" dirty="0">
                <a:latin typeface="Courier New" panose="02070309020205020404" pitchFamily="49" charset="0"/>
              </a:rPr>
              <a:t>         </a:t>
            </a:r>
            <a:r>
              <a:rPr lang="en-US" altLang="en-US" sz="1600" dirty="0"/>
              <a:t>{register1 = 5}</a:t>
            </a:r>
            <a:br>
              <a:rPr lang="en-US" altLang="en-US" sz="1600" dirty="0"/>
            </a:br>
            <a:r>
              <a:rPr lang="en-US" altLang="en-US" sz="1600" dirty="0"/>
              <a:t>S1: producer execute </a:t>
            </a:r>
            <a:r>
              <a:rPr lang="en-US" alt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  <a:t>register1 = register1 + 1   </a:t>
            </a:r>
            <a:r>
              <a:rPr lang="en-US" altLang="en-US" sz="1600" dirty="0"/>
              <a:t>{register1 = 6} </a:t>
            </a:r>
            <a:br>
              <a:rPr lang="en-US" altLang="en-US" sz="1600" dirty="0"/>
            </a:br>
            <a:r>
              <a:rPr lang="en-US" altLang="en-US" sz="1600" dirty="0"/>
              <a:t>S2: consumer execute </a:t>
            </a:r>
            <a: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  <a:t>register2 = counter</a:t>
            </a:r>
            <a:r>
              <a:rPr lang="en-US" altLang="en-US" sz="1600" b="1" dirty="0">
                <a:latin typeface="Courier New" panose="02070309020205020404" pitchFamily="49" charset="0"/>
              </a:rPr>
              <a:t>        </a:t>
            </a:r>
            <a:r>
              <a:rPr lang="en-US" altLang="en-US" sz="1600" dirty="0"/>
              <a:t>{register2 = 5} </a:t>
            </a:r>
            <a:br>
              <a:rPr lang="en-US" altLang="en-US" sz="1600" dirty="0"/>
            </a:br>
            <a:r>
              <a:rPr lang="en-US" altLang="en-US" sz="1600" dirty="0"/>
              <a:t>S3: consumer execute </a:t>
            </a:r>
            <a: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  <a:t>register2 = register2 – 1  </a:t>
            </a:r>
            <a:r>
              <a:rPr lang="en-US" altLang="en-US" sz="1600" dirty="0"/>
              <a:t>{register2 = 4} </a:t>
            </a:r>
            <a:br>
              <a:rPr lang="en-US" altLang="en-US" sz="1600" dirty="0"/>
            </a:br>
            <a:r>
              <a:rPr lang="en-US" altLang="en-US" sz="1600" dirty="0"/>
              <a:t>S4: producer execute </a:t>
            </a:r>
            <a:r>
              <a:rPr lang="en-US" alt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  <a:t>counter = register1         </a:t>
            </a:r>
            <a:r>
              <a:rPr lang="en-US" altLang="en-US" sz="1600" dirty="0"/>
              <a:t>{counter = 6 } </a:t>
            </a:r>
            <a:br>
              <a:rPr lang="en-US" altLang="en-US" sz="1600" dirty="0"/>
            </a:br>
            <a:r>
              <a:rPr lang="en-US" altLang="en-US" sz="1600" dirty="0"/>
              <a:t>S5: consumer execute </a:t>
            </a:r>
            <a:r>
              <a:rPr lang="en-US" altLang="en-US" sz="1600" b="1" dirty="0">
                <a:solidFill>
                  <a:schemeClr val="tx2"/>
                </a:solidFill>
                <a:latin typeface="Courier New" panose="02070309020205020404" pitchFamily="49" charset="0"/>
              </a:rPr>
              <a:t>counter = register2        </a:t>
            </a:r>
            <a:r>
              <a:rPr lang="en-US" altLang="en-US" sz="1600" dirty="0"/>
              <a:t>{counter = 4}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06696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="" xmlns:a16="http://schemas.microsoft.com/office/drawing/2014/main" id="{17E8AE27-E50C-40A0-B477-CFFEC3475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76388" y="222250"/>
            <a:ext cx="610711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Process Concept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="" xmlns:a16="http://schemas.microsoft.com/office/drawing/2014/main" id="{5D446FCF-843C-4B0E-B66C-D60BED2777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3750" y="1206500"/>
            <a:ext cx="7624536" cy="475887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An operating system executes a variety of programs that run as a process.</a:t>
            </a: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Process</a:t>
            </a:r>
            <a:r>
              <a:rPr lang="en-US" altLang="en-US" dirty="0"/>
              <a:t> – a program in execution; process execution must progress in sequential fashion. No parallel execution of instructions of a  single process</a:t>
            </a:r>
          </a:p>
          <a:p>
            <a:r>
              <a:rPr lang="en-US" altLang="en-US" dirty="0"/>
              <a:t>Multiple parts</a:t>
            </a:r>
          </a:p>
          <a:p>
            <a:pPr lvl="1"/>
            <a:r>
              <a:rPr lang="en-US" altLang="en-US" dirty="0"/>
              <a:t>The program code, also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text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section</a:t>
            </a:r>
          </a:p>
          <a:p>
            <a:pPr lvl="1"/>
            <a:r>
              <a:rPr lang="en-US" altLang="en-US" dirty="0"/>
              <a:t>Current activity including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program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counter</a:t>
            </a:r>
            <a:r>
              <a:rPr lang="en-US" altLang="en-US" dirty="0"/>
              <a:t>, processor registers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Stack</a:t>
            </a:r>
            <a:r>
              <a:rPr lang="en-US" altLang="en-US" b="1" dirty="0"/>
              <a:t> </a:t>
            </a:r>
            <a:r>
              <a:rPr lang="en-US" altLang="en-US" dirty="0"/>
              <a:t>containing temporary data</a:t>
            </a:r>
          </a:p>
          <a:p>
            <a:pPr lvl="2"/>
            <a:r>
              <a:rPr lang="en-US" altLang="en-US" dirty="0"/>
              <a:t>Function parameters, return addresses, local variables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Data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section</a:t>
            </a:r>
            <a:r>
              <a:rPr lang="en-US" altLang="en-US" b="1" dirty="0"/>
              <a:t> </a:t>
            </a:r>
            <a:r>
              <a:rPr lang="en-US" altLang="en-US" dirty="0"/>
              <a:t>containing global variables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Heap</a:t>
            </a:r>
            <a:r>
              <a:rPr lang="en-US" altLang="en-US" b="1" dirty="0"/>
              <a:t> </a:t>
            </a:r>
            <a:r>
              <a:rPr lang="en-US" altLang="en-US" dirty="0"/>
              <a:t>containing memory dynamically allocated during run time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</a:pPr>
            <a:endParaRPr lang="en-US" altLang="en-US" dirty="0"/>
          </a:p>
          <a:p>
            <a:pPr>
              <a:lnSpc>
                <a:spcPct val="90000"/>
              </a:lnSpc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3465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26">
            <a:extLst>
              <a:ext uri="{FF2B5EF4-FFF2-40B4-BE49-F238E27FC236}">
                <a16:creationId xmlns="" xmlns:a16="http://schemas.microsoft.com/office/drawing/2014/main" id="{8C101D6F-C0EC-4766-8D52-60E1DFA559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5267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Race Condition (Cont.)</a:t>
            </a:r>
          </a:p>
        </p:txBody>
      </p:sp>
      <p:sp>
        <p:nvSpPr>
          <p:cNvPr id="17410" name="Rectangle 1027">
            <a:extLst>
              <a:ext uri="{FF2B5EF4-FFF2-40B4-BE49-F238E27FC236}">
                <a16:creationId xmlns="" xmlns:a16="http://schemas.microsoft.com/office/drawing/2014/main" id="{338D3C38-85C1-4063-A149-971FC47DCC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5640" y="1177925"/>
            <a:ext cx="6550503" cy="474520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Question – why was there no race condition in the first solution (where at most N – 1) buffers can be filled?</a:t>
            </a: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More in Chapter 6.</a:t>
            </a:r>
          </a:p>
        </p:txBody>
      </p:sp>
    </p:spTree>
    <p:extLst>
      <p:ext uri="{BB962C8B-B14F-4D97-AF65-F5344CB8AC3E}">
        <p14:creationId xmlns:p14="http://schemas.microsoft.com/office/powerpoint/2010/main" val="26181224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="" xmlns:a16="http://schemas.microsoft.com/office/drawing/2014/main" id="{6F3F2B4A-DE70-43EF-BB61-6A78698FE9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222" y="133932"/>
            <a:ext cx="79962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IPC – Message Passing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="" xmlns:a16="http://schemas.microsoft.com/office/drawing/2014/main" id="{70AECD7B-E784-4C8C-8677-1B9EFF1929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825" y="1201738"/>
            <a:ext cx="6236870" cy="438091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Processes communicate with each other without resorting to shared variables</a:t>
            </a:r>
          </a:p>
          <a:p>
            <a:pPr>
              <a:lnSpc>
                <a:spcPct val="90000"/>
              </a:lnSpc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dirty="0"/>
              <a:t>IPC facility provides two operations:</a:t>
            </a:r>
          </a:p>
          <a:p>
            <a:pPr lvl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</a:rPr>
              <a:t>send</a:t>
            </a:r>
            <a:r>
              <a:rPr lang="en-US" altLang="en-US" dirty="0"/>
              <a:t>(</a:t>
            </a:r>
            <a:r>
              <a:rPr lang="en-US" altLang="en-US" i="1" dirty="0"/>
              <a:t>message</a:t>
            </a:r>
            <a:r>
              <a:rPr lang="en-US" altLang="en-US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en-US" b="1" dirty="0">
                <a:latin typeface="Courier New" panose="02070309020205020404" pitchFamily="49" charset="0"/>
              </a:rPr>
              <a:t>receive</a:t>
            </a:r>
            <a:r>
              <a:rPr lang="en-US" altLang="en-US" dirty="0"/>
              <a:t>(</a:t>
            </a:r>
            <a:r>
              <a:rPr lang="en-US" altLang="en-US" i="1" dirty="0"/>
              <a:t>message</a:t>
            </a:r>
            <a:r>
              <a:rPr lang="en-US" altLang="en-US" dirty="0"/>
              <a:t>)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dirty="0"/>
              <a:t>The</a:t>
            </a:r>
            <a:r>
              <a:rPr lang="en-US" altLang="en-US" i="1" dirty="0"/>
              <a:t> message</a:t>
            </a:r>
            <a:r>
              <a:rPr lang="en-US" altLang="en-US" dirty="0"/>
              <a:t> size is either fixed or variable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69470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="" xmlns:a16="http://schemas.microsoft.com/office/drawing/2014/main" id="{B833C5ED-B4D0-4EF0-A04C-582581174B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6475" y="220663"/>
            <a:ext cx="79978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Message Passing (Cont.)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="" xmlns:a16="http://schemas.microsoft.com/office/drawing/2014/main" id="{BA6A6236-9FD7-4CF5-AFB2-3C81D1F5DE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1700" y="1016001"/>
            <a:ext cx="7003047" cy="4674936"/>
          </a:xfrm>
        </p:spPr>
        <p:txBody>
          <a:bodyPr/>
          <a:lstStyle/>
          <a:p>
            <a:pPr lvl="1">
              <a:lnSpc>
                <a:spcPct val="90000"/>
              </a:lnSpc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dirty="0"/>
              <a:t>If processes </a:t>
            </a:r>
            <a:r>
              <a:rPr lang="en-US" altLang="en-US" i="1" dirty="0"/>
              <a:t>P</a:t>
            </a:r>
            <a:r>
              <a:rPr lang="en-US" altLang="en-US" dirty="0"/>
              <a:t> and </a:t>
            </a:r>
            <a:r>
              <a:rPr lang="en-US" altLang="en-US" i="1" dirty="0"/>
              <a:t>Q</a:t>
            </a:r>
            <a:r>
              <a:rPr lang="en-US" altLang="en-US" dirty="0"/>
              <a:t> wish to communicate, they need to: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Establish a </a:t>
            </a:r>
            <a:r>
              <a:rPr lang="en-US" altLang="en-US" b="1" i="1" dirty="0"/>
              <a:t>communication</a:t>
            </a:r>
            <a:r>
              <a:rPr lang="en-US" altLang="en-US" b="1" dirty="0"/>
              <a:t> </a:t>
            </a:r>
            <a:r>
              <a:rPr lang="en-US" altLang="en-US" b="1" i="1" dirty="0"/>
              <a:t>link</a:t>
            </a:r>
            <a:r>
              <a:rPr lang="en-US" altLang="en-US" b="1" dirty="0"/>
              <a:t> </a:t>
            </a:r>
            <a:r>
              <a:rPr lang="en-US" altLang="en-US" dirty="0"/>
              <a:t>between them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Exchange messages via send/receive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Implementation issues:</a:t>
            </a:r>
          </a:p>
          <a:p>
            <a:pPr lvl="1"/>
            <a:r>
              <a:rPr lang="en-US" altLang="en-US" dirty="0"/>
              <a:t>How are links established?</a:t>
            </a:r>
          </a:p>
          <a:p>
            <a:pPr lvl="1"/>
            <a:r>
              <a:rPr lang="en-US" altLang="en-US" dirty="0"/>
              <a:t>Can a link be associated with more than two processes?</a:t>
            </a:r>
          </a:p>
          <a:p>
            <a:pPr lvl="1"/>
            <a:r>
              <a:rPr lang="en-US" altLang="en-US" dirty="0"/>
              <a:t>How many links can there be between every pair of communicating processes?</a:t>
            </a:r>
          </a:p>
          <a:p>
            <a:pPr lvl="1"/>
            <a:r>
              <a:rPr lang="en-US" altLang="en-US" dirty="0"/>
              <a:t>What is the capacity of a link?</a:t>
            </a:r>
          </a:p>
          <a:p>
            <a:pPr lvl="1"/>
            <a:r>
              <a:rPr lang="en-US" altLang="en-US" dirty="0"/>
              <a:t>Is the size of a message that the link can accommodate fixed or variable?</a:t>
            </a:r>
          </a:p>
          <a:p>
            <a:pPr lvl="1"/>
            <a:r>
              <a:rPr lang="en-US" altLang="en-US" dirty="0"/>
              <a:t>Is a link unidirectional or bi-directional?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29295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="" xmlns:a16="http://schemas.microsoft.com/office/drawing/2014/main" id="{381AC626-0A50-457E-ACC9-A83EC0103D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9488" y="130757"/>
            <a:ext cx="8061325" cy="576262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Implementation of Communication Link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="" xmlns:a16="http://schemas.microsoft.com/office/drawing/2014/main" id="{1D1C4DEC-BA4C-4FF4-8D99-3F8564557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1700" y="785813"/>
            <a:ext cx="7694613" cy="4530725"/>
          </a:xfrm>
        </p:spPr>
        <p:txBody>
          <a:bodyPr/>
          <a:lstStyle/>
          <a:p>
            <a:pPr lvl="1">
              <a:lnSpc>
                <a:spcPct val="90000"/>
              </a:lnSpc>
            </a:pPr>
            <a:endParaRPr lang="en-US" altLang="en-US" sz="800" dirty="0"/>
          </a:p>
          <a:p>
            <a:pPr lvl="1">
              <a:lnSpc>
                <a:spcPct val="90000"/>
              </a:lnSpc>
              <a:buFont typeface="Monotype Sorts" pitchFamily="-84" charset="2"/>
              <a:buNone/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dirty="0"/>
              <a:t>Physical: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Shared memory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Hardware bus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Network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Logical: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 Direct or indirect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 Synchronous or asynchronous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 Automatic or explicit buffering</a:t>
            </a:r>
          </a:p>
        </p:txBody>
      </p:sp>
    </p:spTree>
    <p:extLst>
      <p:ext uri="{BB962C8B-B14F-4D97-AF65-F5344CB8AC3E}">
        <p14:creationId xmlns:p14="http://schemas.microsoft.com/office/powerpoint/2010/main" val="2459070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="" xmlns:a16="http://schemas.microsoft.com/office/drawing/2014/main" id="{942199CC-6297-4236-868D-6C51816630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4913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Direct Communication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="" xmlns:a16="http://schemas.microsoft.com/office/drawing/2014/main" id="{3A7D9FE3-3D61-44CD-BD78-77CFC4A0B4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875" y="1138238"/>
            <a:ext cx="7635875" cy="4530725"/>
          </a:xfrm>
        </p:spPr>
        <p:txBody>
          <a:bodyPr/>
          <a:lstStyle/>
          <a:p>
            <a:r>
              <a:rPr lang="en-US" altLang="en-US"/>
              <a:t>Processes must name each other explicitly:</a:t>
            </a:r>
          </a:p>
          <a:p>
            <a:pPr lvl="1"/>
            <a:r>
              <a:rPr lang="en-US" altLang="en-US" b="1">
                <a:latin typeface="Courier New" panose="02070309020205020404" pitchFamily="49" charset="0"/>
              </a:rPr>
              <a:t>send</a:t>
            </a:r>
            <a:r>
              <a:rPr lang="en-US" altLang="en-US"/>
              <a:t> (</a:t>
            </a:r>
            <a:r>
              <a:rPr lang="en-US" altLang="en-US" i="1"/>
              <a:t>P, message</a:t>
            </a:r>
            <a:r>
              <a:rPr lang="en-US" altLang="en-US"/>
              <a:t>) – send a message to process P</a:t>
            </a:r>
          </a:p>
          <a:p>
            <a:pPr lvl="1"/>
            <a:r>
              <a:rPr lang="en-US" altLang="en-US" b="1">
                <a:latin typeface="Courier New" panose="02070309020205020404" pitchFamily="49" charset="0"/>
              </a:rPr>
              <a:t>receive</a:t>
            </a:r>
            <a:r>
              <a:rPr lang="en-US" altLang="en-US"/>
              <a:t>(</a:t>
            </a:r>
            <a:r>
              <a:rPr lang="en-US" altLang="en-US" i="1"/>
              <a:t>Q, message</a:t>
            </a:r>
            <a:r>
              <a:rPr lang="en-US" altLang="en-US"/>
              <a:t>) – receive a message from process Q</a:t>
            </a:r>
          </a:p>
          <a:p>
            <a:r>
              <a:rPr lang="en-US" altLang="en-US"/>
              <a:t>Properties of communication link</a:t>
            </a:r>
          </a:p>
          <a:p>
            <a:pPr lvl="1"/>
            <a:r>
              <a:rPr lang="en-US" altLang="en-US"/>
              <a:t>Links are established automatically</a:t>
            </a:r>
          </a:p>
          <a:p>
            <a:pPr lvl="1"/>
            <a:r>
              <a:rPr lang="en-US" altLang="en-US"/>
              <a:t>A link is associated with exactly one pair of communicating processes</a:t>
            </a:r>
          </a:p>
          <a:p>
            <a:pPr lvl="1"/>
            <a:r>
              <a:rPr lang="en-US" altLang="en-US"/>
              <a:t>Between each pair there exists exactly one link</a:t>
            </a:r>
          </a:p>
          <a:p>
            <a:pPr lvl="1"/>
            <a:r>
              <a:rPr lang="en-US" altLang="en-US"/>
              <a:t>The link may be unidirectional, but is usually bi-directional</a:t>
            </a:r>
          </a:p>
        </p:txBody>
      </p:sp>
    </p:spTree>
    <p:extLst>
      <p:ext uri="{BB962C8B-B14F-4D97-AF65-F5344CB8AC3E}">
        <p14:creationId xmlns:p14="http://schemas.microsoft.com/office/powerpoint/2010/main" val="23968072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="" xmlns:a16="http://schemas.microsoft.com/office/drawing/2014/main" id="{1143D8FC-6F48-4E94-BF58-37342F331C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30757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Indirect Communication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="" xmlns:a16="http://schemas.microsoft.com/office/drawing/2014/main" id="{DD569671-6F8E-4503-8E83-6B359504BF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2175" y="1147763"/>
            <a:ext cx="7397583" cy="4073942"/>
          </a:xfrm>
        </p:spPr>
        <p:txBody>
          <a:bodyPr/>
          <a:lstStyle/>
          <a:p>
            <a:r>
              <a:rPr lang="en-US" altLang="en-US"/>
              <a:t>Messages are directed and received from mailboxes (also referred to as ports)</a:t>
            </a:r>
          </a:p>
          <a:p>
            <a:pPr lvl="1"/>
            <a:r>
              <a:rPr lang="en-US" altLang="en-US"/>
              <a:t>Each mailbox has a unique id</a:t>
            </a:r>
          </a:p>
          <a:p>
            <a:pPr lvl="1"/>
            <a:r>
              <a:rPr lang="en-US" altLang="en-US"/>
              <a:t>Processes can communicate only if they share a mailbox</a:t>
            </a:r>
          </a:p>
          <a:p>
            <a:r>
              <a:rPr lang="en-US" altLang="en-US"/>
              <a:t>Properties of communication link</a:t>
            </a:r>
          </a:p>
          <a:p>
            <a:pPr lvl="1"/>
            <a:r>
              <a:rPr lang="en-US" altLang="en-US"/>
              <a:t>Link established only if processes share a common mailbox</a:t>
            </a:r>
          </a:p>
          <a:p>
            <a:pPr lvl="1"/>
            <a:r>
              <a:rPr lang="en-US" altLang="en-US"/>
              <a:t>A link may be associated with many processes</a:t>
            </a:r>
          </a:p>
          <a:p>
            <a:pPr lvl="1"/>
            <a:r>
              <a:rPr lang="en-US" altLang="en-US"/>
              <a:t>Each pair of processes may share several communication links</a:t>
            </a:r>
          </a:p>
          <a:p>
            <a:pPr lvl="1"/>
            <a:r>
              <a:rPr lang="en-US" altLang="en-US"/>
              <a:t>Link may be unidirectional or bi-directional</a:t>
            </a:r>
          </a:p>
        </p:txBody>
      </p:sp>
    </p:spTree>
    <p:extLst>
      <p:ext uri="{BB962C8B-B14F-4D97-AF65-F5344CB8AC3E}">
        <p14:creationId xmlns:p14="http://schemas.microsoft.com/office/powerpoint/2010/main" val="6382613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3">
            <a:extLst>
              <a:ext uri="{FF2B5EF4-FFF2-40B4-BE49-F238E27FC236}">
                <a16:creationId xmlns="" xmlns:a16="http://schemas.microsoft.com/office/drawing/2014/main" id="{34E55BDD-A170-4015-BADB-B0ED48E46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2650" y="1135063"/>
            <a:ext cx="7535863" cy="3821112"/>
          </a:xfrm>
        </p:spPr>
        <p:txBody>
          <a:bodyPr/>
          <a:lstStyle/>
          <a:p>
            <a:r>
              <a:rPr lang="en-US" altLang="en-US" dirty="0"/>
              <a:t>Operations</a:t>
            </a:r>
          </a:p>
          <a:p>
            <a:pPr lvl="1"/>
            <a:r>
              <a:rPr lang="en-US" altLang="en-US" dirty="0"/>
              <a:t>Create a new mailbox (port)</a:t>
            </a:r>
          </a:p>
          <a:p>
            <a:pPr lvl="1"/>
            <a:r>
              <a:rPr lang="en-US" altLang="en-US" dirty="0"/>
              <a:t>Send and receive messages through mailbox</a:t>
            </a:r>
          </a:p>
          <a:p>
            <a:pPr lvl="1"/>
            <a:r>
              <a:rPr lang="en-US" altLang="en-US" dirty="0"/>
              <a:t>Delete a mailbox</a:t>
            </a:r>
          </a:p>
          <a:p>
            <a:r>
              <a:rPr lang="en-US" altLang="en-US" dirty="0"/>
              <a:t>Primitives are defined as:</a:t>
            </a:r>
          </a:p>
          <a:p>
            <a:pPr lvl="1"/>
            <a:r>
              <a:rPr lang="en-US" altLang="en-US" b="1" dirty="0">
                <a:latin typeface="Courier New" panose="02070309020205020404" pitchFamily="49" charset="0"/>
              </a:rPr>
              <a:t>send</a:t>
            </a:r>
            <a:r>
              <a:rPr lang="en-US" altLang="en-US" dirty="0"/>
              <a:t>(</a:t>
            </a:r>
            <a:r>
              <a:rPr lang="en-US" altLang="en-US" i="1" dirty="0"/>
              <a:t>A, message</a:t>
            </a:r>
            <a:r>
              <a:rPr lang="en-US" altLang="en-US" dirty="0"/>
              <a:t>) – send a message to mailbox A</a:t>
            </a:r>
          </a:p>
          <a:p>
            <a:pPr lvl="1"/>
            <a:r>
              <a:rPr lang="en-US" altLang="en-US" b="1" dirty="0">
                <a:latin typeface="Courier New" panose="02070309020205020404" pitchFamily="49" charset="0"/>
              </a:rPr>
              <a:t>receive</a:t>
            </a:r>
            <a:r>
              <a:rPr lang="en-US" altLang="en-US" dirty="0"/>
              <a:t>(</a:t>
            </a:r>
            <a:r>
              <a:rPr lang="en-US" altLang="en-US" i="1" dirty="0"/>
              <a:t>A, message</a:t>
            </a:r>
            <a:r>
              <a:rPr lang="en-US" altLang="en-US" dirty="0"/>
              <a:t>) – receive a message from mailbox A</a:t>
            </a:r>
          </a:p>
        </p:txBody>
      </p:sp>
      <p:sp>
        <p:nvSpPr>
          <p:cNvPr id="86019" name="Rectangle 2">
            <a:extLst>
              <a:ext uri="{FF2B5EF4-FFF2-40B4-BE49-F238E27FC236}">
                <a16:creationId xmlns="" xmlns:a16="http://schemas.microsoft.com/office/drawing/2014/main" id="{5F04958A-396F-4A7F-8CBA-0260CD1966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4572" y="141201"/>
            <a:ext cx="79470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Indirect Communication (Cont.)</a:t>
            </a:r>
          </a:p>
        </p:txBody>
      </p:sp>
    </p:spTree>
    <p:extLst>
      <p:ext uri="{BB962C8B-B14F-4D97-AF65-F5344CB8AC3E}">
        <p14:creationId xmlns:p14="http://schemas.microsoft.com/office/powerpoint/2010/main" val="30279224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>
            <a:extLst>
              <a:ext uri="{FF2B5EF4-FFF2-40B4-BE49-F238E27FC236}">
                <a16:creationId xmlns="" xmlns:a16="http://schemas.microsoft.com/office/drawing/2014/main" id="{97701EB2-5660-4646-90DB-5F302502B1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2650" y="1127125"/>
            <a:ext cx="6637338" cy="4530725"/>
          </a:xfrm>
        </p:spPr>
        <p:txBody>
          <a:bodyPr/>
          <a:lstStyle/>
          <a:p>
            <a:r>
              <a:rPr lang="en-US" altLang="en-US"/>
              <a:t>Mailbox sharing</a:t>
            </a:r>
          </a:p>
          <a:p>
            <a:pPr lvl="1"/>
            <a:r>
              <a:rPr lang="en-US" altLang="en-US" i="1"/>
              <a:t>P</a:t>
            </a:r>
            <a:r>
              <a:rPr lang="en-US" altLang="en-US" i="1" baseline="-25000"/>
              <a:t>1</a:t>
            </a:r>
            <a:r>
              <a:rPr lang="en-US" altLang="en-US" i="1"/>
              <a:t>, P</a:t>
            </a:r>
            <a:r>
              <a:rPr lang="en-US" altLang="en-US" i="1" baseline="-25000"/>
              <a:t>2</a:t>
            </a:r>
            <a:r>
              <a:rPr lang="en-US" altLang="en-US" i="1"/>
              <a:t>,</a:t>
            </a:r>
            <a:r>
              <a:rPr lang="en-US" altLang="en-US"/>
              <a:t> and</a:t>
            </a:r>
            <a:r>
              <a:rPr lang="en-US" altLang="en-US" i="1"/>
              <a:t> P</a:t>
            </a:r>
            <a:r>
              <a:rPr lang="en-US" altLang="en-US" i="1" baseline="-25000"/>
              <a:t>3</a:t>
            </a:r>
            <a:r>
              <a:rPr lang="en-US" altLang="en-US"/>
              <a:t> share mailbox A</a:t>
            </a:r>
          </a:p>
          <a:p>
            <a:pPr lvl="1"/>
            <a:r>
              <a:rPr lang="en-US" altLang="en-US" i="1"/>
              <a:t>P</a:t>
            </a:r>
            <a:r>
              <a:rPr lang="en-US" altLang="en-US" i="1" baseline="-25000"/>
              <a:t>1</a:t>
            </a:r>
            <a:r>
              <a:rPr lang="en-US" altLang="en-US"/>
              <a:t>, sends; </a:t>
            </a:r>
            <a:r>
              <a:rPr lang="en-US" altLang="en-US" i="1"/>
              <a:t>P</a:t>
            </a:r>
            <a:r>
              <a:rPr lang="en-US" altLang="en-US" i="1" baseline="-25000"/>
              <a:t>2</a:t>
            </a:r>
            <a:r>
              <a:rPr lang="en-US" altLang="en-US" i="1"/>
              <a:t> </a:t>
            </a:r>
            <a:r>
              <a:rPr lang="en-US" altLang="en-US"/>
              <a:t>and</a:t>
            </a:r>
            <a:r>
              <a:rPr lang="en-US" altLang="en-US" i="1"/>
              <a:t> P</a:t>
            </a:r>
            <a:r>
              <a:rPr lang="en-US" altLang="en-US" i="1" baseline="-25000"/>
              <a:t>3</a:t>
            </a:r>
            <a:r>
              <a:rPr lang="en-US" altLang="en-US"/>
              <a:t> receive</a:t>
            </a:r>
          </a:p>
          <a:p>
            <a:pPr lvl="1"/>
            <a:r>
              <a:rPr lang="en-US" altLang="en-US"/>
              <a:t>Who gets the message?</a:t>
            </a:r>
          </a:p>
          <a:p>
            <a:r>
              <a:rPr lang="en-US" altLang="en-US"/>
              <a:t>Solutions</a:t>
            </a:r>
          </a:p>
          <a:p>
            <a:pPr lvl="1"/>
            <a:r>
              <a:rPr lang="en-US" altLang="en-US"/>
              <a:t>Allow a link to be associated with at most two processes</a:t>
            </a:r>
          </a:p>
          <a:p>
            <a:pPr lvl="1"/>
            <a:r>
              <a:rPr lang="en-US" altLang="en-US"/>
              <a:t>Allow only one process at a time to execute a receive operation</a:t>
            </a:r>
          </a:p>
          <a:p>
            <a:pPr lvl="1"/>
            <a:r>
              <a:rPr lang="en-US" altLang="en-US"/>
              <a:t>Allow the system to select arbitrarily the receiver.  Sender is notified who the receiver was.</a:t>
            </a:r>
          </a:p>
        </p:txBody>
      </p:sp>
      <p:sp>
        <p:nvSpPr>
          <p:cNvPr id="88067" name="Rectangle 2">
            <a:extLst>
              <a:ext uri="{FF2B5EF4-FFF2-40B4-BE49-F238E27FC236}">
                <a16:creationId xmlns="" xmlns:a16="http://schemas.microsoft.com/office/drawing/2014/main" id="{24243AD7-0317-465B-AB50-5EC00B8ABF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6985" y="129169"/>
            <a:ext cx="8058734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Indirect Communication (Cont.)</a:t>
            </a:r>
          </a:p>
        </p:txBody>
      </p:sp>
    </p:spTree>
    <p:extLst>
      <p:ext uri="{BB962C8B-B14F-4D97-AF65-F5344CB8AC3E}">
        <p14:creationId xmlns:p14="http://schemas.microsoft.com/office/powerpoint/2010/main" val="29468794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="" xmlns:a16="http://schemas.microsoft.com/office/drawing/2014/main" id="{066DE404-CE0D-4099-B2D8-AC37843571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5550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Synchronization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="" xmlns:a16="http://schemas.microsoft.com/office/drawing/2014/main" id="{67B9D991-600B-415B-8F62-A95ED2FAF9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30225" y="1588165"/>
            <a:ext cx="7716838" cy="4976891"/>
          </a:xfrm>
        </p:spPr>
        <p:txBody>
          <a:bodyPr/>
          <a:lstStyle/>
          <a:p>
            <a:pPr marL="379413" indent="-379413">
              <a:defRPr/>
            </a:pPr>
            <a:r>
              <a:rPr lang="en-US" b="1" dirty="0">
                <a:solidFill>
                  <a:srgbClr val="006699"/>
                </a:solidFill>
                <a:latin typeface="+mj-lt"/>
              </a:rPr>
              <a:t>Blocking</a:t>
            </a:r>
            <a:r>
              <a:rPr lang="en-US" dirty="0">
                <a:cs typeface="ＭＳ Ｐゴシック" charset="-128"/>
              </a:rPr>
              <a:t> is considered </a:t>
            </a:r>
            <a:r>
              <a:rPr lang="en-US" b="1" dirty="0">
                <a:solidFill>
                  <a:srgbClr val="006699"/>
                </a:solidFill>
                <a:latin typeface="+mj-lt"/>
              </a:rPr>
              <a:t>synchronous</a:t>
            </a:r>
          </a:p>
          <a:p>
            <a:pPr marL="798513" lvl="1" indent="-341313">
              <a:defRPr/>
            </a:pPr>
            <a:r>
              <a:rPr lang="en-US" b="1" dirty="0"/>
              <a:t>Blocking send </a:t>
            </a:r>
            <a:r>
              <a:rPr lang="en-US" dirty="0"/>
              <a:t>--</a:t>
            </a:r>
            <a:r>
              <a:rPr lang="en-US" b="1" dirty="0"/>
              <a:t> </a:t>
            </a:r>
            <a:r>
              <a:rPr lang="en-US" dirty="0"/>
              <a:t>the sender is blocked until the message is received</a:t>
            </a:r>
          </a:p>
          <a:p>
            <a:pPr marL="798513" lvl="1" indent="-341313">
              <a:defRPr/>
            </a:pPr>
            <a:r>
              <a:rPr lang="en-US" b="1" dirty="0"/>
              <a:t>Blocking receive </a:t>
            </a:r>
            <a:r>
              <a:rPr lang="en-US" dirty="0"/>
              <a:t>--</a:t>
            </a:r>
            <a:r>
              <a:rPr lang="en-US" b="1" dirty="0"/>
              <a:t> </a:t>
            </a:r>
            <a:r>
              <a:rPr lang="en-US" dirty="0"/>
              <a:t>the receiver is  blocked until a message is available</a:t>
            </a:r>
          </a:p>
          <a:p>
            <a:pPr marL="379413" indent="-379413">
              <a:defRPr/>
            </a:pPr>
            <a:r>
              <a:rPr lang="en-US" b="1" dirty="0">
                <a:solidFill>
                  <a:srgbClr val="006699"/>
                </a:solidFill>
                <a:latin typeface="+mj-lt"/>
              </a:rPr>
              <a:t>Non-blocking</a:t>
            </a:r>
            <a:r>
              <a:rPr lang="en-US" dirty="0">
                <a:cs typeface="ＭＳ Ｐゴシック" charset="-128"/>
              </a:rPr>
              <a:t> is considered </a:t>
            </a:r>
            <a:r>
              <a:rPr lang="en-US" b="1" dirty="0">
                <a:solidFill>
                  <a:srgbClr val="006699"/>
                </a:solidFill>
                <a:latin typeface="+mj-lt"/>
              </a:rPr>
              <a:t>asynchronous</a:t>
            </a:r>
          </a:p>
          <a:p>
            <a:pPr marL="798513" lvl="1" indent="-341313">
              <a:defRPr/>
            </a:pPr>
            <a:r>
              <a:rPr lang="en-US" b="1" dirty="0"/>
              <a:t>Non-blocking send</a:t>
            </a:r>
            <a:r>
              <a:rPr lang="en-US" dirty="0"/>
              <a:t> -- the sender sends the message and continue</a:t>
            </a:r>
          </a:p>
          <a:p>
            <a:pPr marL="798513" lvl="1" indent="-341313">
              <a:defRPr/>
            </a:pPr>
            <a:r>
              <a:rPr lang="en-US" b="1" dirty="0"/>
              <a:t>Non-blocking receive</a:t>
            </a:r>
            <a:r>
              <a:rPr lang="en-US" dirty="0"/>
              <a:t> -- the receiver receives:</a:t>
            </a:r>
          </a:p>
          <a:p>
            <a:pPr marL="1141413" lvl="2" indent="-341313">
              <a:defRPr/>
            </a:pPr>
            <a:r>
              <a:rPr lang="en-US" dirty="0"/>
              <a:t>A valid message,  or </a:t>
            </a:r>
          </a:p>
          <a:p>
            <a:pPr marL="1141413" lvl="2" indent="-341313">
              <a:defRPr/>
            </a:pPr>
            <a:r>
              <a:rPr lang="en-US" dirty="0"/>
              <a:t>Null message</a:t>
            </a:r>
          </a:p>
          <a:p>
            <a:pPr marL="398463" indent="-341313">
              <a:defRPr/>
            </a:pPr>
            <a:r>
              <a:rPr lang="en-US" dirty="0">
                <a:ea typeface="ＭＳ Ｐゴシック" charset="0"/>
                <a:cs typeface="ＭＳ Ｐゴシック" charset="-128"/>
              </a:rPr>
              <a:t>Different combinations possible</a:t>
            </a:r>
          </a:p>
          <a:p>
            <a:pPr marL="798513" lvl="1" indent="-341313">
              <a:defRPr/>
            </a:pPr>
            <a:r>
              <a:rPr lang="en-US" dirty="0">
                <a:ea typeface="ＭＳ Ｐゴシック" charset="0"/>
              </a:rPr>
              <a:t>If both send and receive are blocking, we have a </a:t>
            </a:r>
            <a:r>
              <a:rPr lang="en-US" b="1" dirty="0">
                <a:solidFill>
                  <a:srgbClr val="006699"/>
                </a:solidFill>
                <a:latin typeface="+mj-lt"/>
              </a:rPr>
              <a:t>rendezvous</a:t>
            </a:r>
          </a:p>
          <a:p>
            <a:pPr marL="398463" indent="-341313">
              <a:defRPr/>
            </a:pPr>
            <a:endParaRPr lang="en-US" dirty="0">
              <a:cs typeface="ＭＳ Ｐゴシック" charset="-128"/>
            </a:endParaRPr>
          </a:p>
          <a:p>
            <a:pPr marL="1141413" lvl="2" indent="-341313">
              <a:buFont typeface="Monotype Sorts" pitchFamily="-84" charset="2"/>
              <a:buChar char="l"/>
              <a:defRPr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FB062E3-7EE3-4CB3-A7FD-45050A40F8C4}"/>
              </a:ext>
            </a:extLst>
          </p:cNvPr>
          <p:cNvSpPr txBox="1"/>
          <p:nvPr/>
        </p:nvSpPr>
        <p:spPr>
          <a:xfrm>
            <a:off x="866272" y="1091585"/>
            <a:ext cx="7471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9413" indent="-379413">
              <a:defRPr/>
            </a:pPr>
            <a:r>
              <a:rPr lang="en-US" dirty="0">
                <a:cs typeface="ＭＳ Ｐゴシック" charset="-128"/>
              </a:rPr>
              <a:t>Message passing may be either blocking or non-blocking</a:t>
            </a:r>
          </a:p>
        </p:txBody>
      </p:sp>
    </p:spTree>
    <p:extLst>
      <p:ext uri="{BB962C8B-B14F-4D97-AF65-F5344CB8AC3E}">
        <p14:creationId xmlns:p14="http://schemas.microsoft.com/office/powerpoint/2010/main" val="22679005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>
            <a:extLst>
              <a:ext uri="{FF2B5EF4-FFF2-40B4-BE49-F238E27FC236}">
                <a16:creationId xmlns="" xmlns:a16="http://schemas.microsoft.com/office/drawing/2014/main" id="{97701EB2-5660-4646-90DB-5F302502B1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2650" y="1127125"/>
            <a:ext cx="6637338" cy="4530725"/>
          </a:xfrm>
        </p:spPr>
        <p:txBody>
          <a:bodyPr/>
          <a:lstStyle/>
          <a:p>
            <a:r>
              <a:rPr lang="en-US" altLang="en-US" dirty="0"/>
              <a:t>Producer</a:t>
            </a:r>
          </a:p>
          <a:p>
            <a:pPr>
              <a:spcBef>
                <a:spcPct val="0"/>
              </a:spcBef>
              <a:buClrTx/>
              <a:buSzTx/>
              <a:buFont typeface="Monotype Sorts" pitchFamily="-84" charset="2"/>
              <a:buNone/>
            </a:pPr>
            <a:r>
              <a:rPr lang="en-US" altLang="en-US" dirty="0">
                <a:cs typeface="Courier New" panose="02070309020205020404" pitchFamily="49" charset="0"/>
              </a:rPr>
              <a:t>           </a:t>
            </a: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message </a:t>
            </a:r>
            <a:r>
              <a:rPr kumimoji="0"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next_produced</a:t>
            </a: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while (true) {</a:t>
            </a:r>
            <a:b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/* produce an item in </a:t>
            </a:r>
            <a:r>
              <a:rPr kumimoji="0"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next_produced</a:t>
            </a: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*/</a:t>
            </a:r>
            <a:b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 typeface="Monotype Sorts" pitchFamily="-84" charset="2"/>
              <a:buNone/>
            </a:pP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send(</a:t>
            </a:r>
            <a:r>
              <a:rPr kumimoji="0"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next_produced</a:t>
            </a: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</a:p>
          <a:p>
            <a:pPr>
              <a:spcBef>
                <a:spcPct val="0"/>
              </a:spcBef>
              <a:buClrTx/>
              <a:buSzTx/>
              <a:buFont typeface="Monotype Sorts" pitchFamily="-84" charset="2"/>
              <a:buNone/>
            </a:pP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  <a:r>
              <a:rPr kumimoji="0"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 typeface="Monotype Sorts" pitchFamily="-84" charset="2"/>
              <a:buNone/>
            </a:pPr>
            <a:endParaRPr lang="en-US" altLang="en-US" dirty="0"/>
          </a:p>
          <a:p>
            <a:r>
              <a:rPr lang="en-US" altLang="en-US" dirty="0"/>
              <a:t>Consumer</a:t>
            </a:r>
          </a:p>
          <a:p>
            <a:pPr>
              <a:spcBef>
                <a:spcPct val="0"/>
              </a:spcBef>
              <a:buClrTx/>
              <a:buSzTx/>
              <a:buFont typeface="Monotype Sorts" pitchFamily="-84" charset="2"/>
              <a:buNone/>
            </a:pPr>
            <a:r>
              <a:rPr lang="en-US" altLang="en-US" dirty="0"/>
              <a:t>            </a:t>
            </a: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message </a:t>
            </a:r>
            <a:r>
              <a:rPr kumimoji="0"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next_consumed</a:t>
            </a: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while (true) {</a:t>
            </a:r>
            <a:b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receive(</a:t>
            </a:r>
            <a:r>
              <a:rPr kumimoji="0"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next_consumed</a:t>
            </a: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/* consume the item in </a:t>
            </a:r>
            <a:r>
              <a:rPr kumimoji="0"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next_consumed</a:t>
            </a: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*/</a:t>
            </a:r>
            <a:b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endParaRPr lang="en-US" altLang="en-US" dirty="0"/>
          </a:p>
        </p:txBody>
      </p:sp>
      <p:sp>
        <p:nvSpPr>
          <p:cNvPr id="88067" name="Rectangle 2">
            <a:extLst>
              <a:ext uri="{FF2B5EF4-FFF2-40B4-BE49-F238E27FC236}">
                <a16:creationId xmlns="" xmlns:a16="http://schemas.microsoft.com/office/drawing/2014/main" id="{24243AD7-0317-465B-AB50-5EC00B8ABF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3081" y="129169"/>
            <a:ext cx="8058734" cy="576263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Producer-Consumer: Message Passing</a:t>
            </a:r>
          </a:p>
        </p:txBody>
      </p:sp>
    </p:spTree>
    <p:extLst>
      <p:ext uri="{BB962C8B-B14F-4D97-AF65-F5344CB8AC3E}">
        <p14:creationId xmlns:p14="http://schemas.microsoft.com/office/powerpoint/2010/main" val="76772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="" xmlns:a16="http://schemas.microsoft.com/office/drawing/2014/main" id="{39FB78B1-A72C-494F-9718-8FF44F750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76388" y="230188"/>
            <a:ext cx="61071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Process Concept (Cont.)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="" xmlns:a16="http://schemas.microsoft.com/office/drawing/2014/main" id="{1B99AC1A-7079-467A-A88A-5DCC86E364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3750" y="1203325"/>
            <a:ext cx="6949621" cy="4595132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Program is </a:t>
            </a:r>
            <a:r>
              <a:rPr lang="en-US" altLang="en-US" b="1" dirty="0"/>
              <a:t>passive</a:t>
            </a:r>
            <a:r>
              <a:rPr lang="en-US" altLang="en-US" dirty="0"/>
              <a:t> entity stored on disk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executable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dirty="0"/>
              <a:t>); process is </a:t>
            </a:r>
            <a:r>
              <a:rPr lang="en-US" altLang="en-US" b="1" dirty="0"/>
              <a:t>active</a:t>
            </a:r>
            <a:r>
              <a:rPr lang="en-US" altLang="en-US" b="1" i="1" dirty="0"/>
              <a:t> </a:t>
            </a:r>
          </a:p>
          <a:p>
            <a:pPr lvl="1"/>
            <a:r>
              <a:rPr lang="en-US" altLang="en-US" dirty="0"/>
              <a:t>Program becomes process when an executable file is loaded into memory</a:t>
            </a:r>
          </a:p>
          <a:p>
            <a:r>
              <a:rPr lang="en-US" altLang="en-US" dirty="0"/>
              <a:t>Execution of program started via GUI mouse clicks, command line entry of its name, etc.</a:t>
            </a:r>
          </a:p>
          <a:p>
            <a:r>
              <a:rPr lang="en-US" altLang="en-US" dirty="0"/>
              <a:t>One program can be several processes</a:t>
            </a:r>
          </a:p>
          <a:p>
            <a:pPr lvl="1"/>
            <a:r>
              <a:rPr lang="en-US" altLang="en-US" dirty="0"/>
              <a:t>Consider multiple users executing the same program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  <a:buFont typeface="Monotype Sorts" pitchFamily="-84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45515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="" xmlns:a16="http://schemas.microsoft.com/office/drawing/2014/main" id="{EFCCDAF0-ADCB-498D-ABA7-61D9ACD7A1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0188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/>
              <a:t>Buffering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="" xmlns:a16="http://schemas.microsoft.com/office/drawing/2014/main" id="{9F3FAE0B-E324-4D81-9059-93D9D79F30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1233488"/>
            <a:ext cx="7658100" cy="4530725"/>
          </a:xfrm>
        </p:spPr>
        <p:txBody>
          <a:bodyPr/>
          <a:lstStyle/>
          <a:p>
            <a:r>
              <a:rPr lang="en-US" altLang="en-US"/>
              <a:t>Queue of messages attached to the link.</a:t>
            </a:r>
          </a:p>
          <a:p>
            <a:r>
              <a:rPr lang="en-US" altLang="en-US"/>
              <a:t>Implemented in one of three ways</a:t>
            </a:r>
          </a:p>
          <a:p>
            <a:pPr lvl="1">
              <a:buFont typeface="Monotype Sorts" pitchFamily="-84" charset="2"/>
              <a:buNone/>
            </a:pPr>
            <a:r>
              <a:rPr lang="en-US" altLang="en-US">
                <a:solidFill>
                  <a:srgbClr val="CC6600"/>
                </a:solidFill>
              </a:rPr>
              <a:t>1.</a:t>
            </a:r>
            <a:r>
              <a:rPr lang="en-US" altLang="en-US"/>
              <a:t>	Zero capacity – no messages are queued on a link.</a:t>
            </a:r>
            <a:br>
              <a:rPr lang="en-US" altLang="en-US"/>
            </a:br>
            <a:r>
              <a:rPr lang="en-US" altLang="en-US"/>
              <a:t>Sender must wait for receiver (rendezvous)</a:t>
            </a:r>
          </a:p>
          <a:p>
            <a:pPr lvl="1">
              <a:buFont typeface="Monotype Sorts" pitchFamily="-84" charset="2"/>
              <a:buNone/>
            </a:pPr>
            <a:r>
              <a:rPr lang="en-US" altLang="en-US">
                <a:solidFill>
                  <a:srgbClr val="CC6600"/>
                </a:solidFill>
              </a:rPr>
              <a:t>2.</a:t>
            </a:r>
            <a:r>
              <a:rPr lang="en-US" altLang="en-US"/>
              <a:t>	Bounded capacity – finite length of </a:t>
            </a:r>
            <a:r>
              <a:rPr lang="en-US" altLang="en-US" i="1"/>
              <a:t>n</a:t>
            </a:r>
            <a:r>
              <a:rPr lang="en-US" altLang="en-US"/>
              <a:t> messages</a:t>
            </a:r>
            <a:br>
              <a:rPr lang="en-US" altLang="en-US"/>
            </a:br>
            <a:r>
              <a:rPr lang="en-US" altLang="en-US"/>
              <a:t>Sender must wait if link full</a:t>
            </a:r>
          </a:p>
          <a:p>
            <a:pPr lvl="1">
              <a:buFont typeface="Monotype Sorts" pitchFamily="-84" charset="2"/>
              <a:buNone/>
            </a:pPr>
            <a:r>
              <a:rPr lang="en-US" altLang="en-US">
                <a:solidFill>
                  <a:srgbClr val="CC6600"/>
                </a:solidFill>
              </a:rPr>
              <a:t>3.</a:t>
            </a:r>
            <a:r>
              <a:rPr lang="en-US" altLang="en-US"/>
              <a:t>	Unbounded capacity – infinite length </a:t>
            </a:r>
            <a:br>
              <a:rPr lang="en-US" altLang="en-US"/>
            </a:br>
            <a:r>
              <a:rPr lang="en-US" altLang="en-US"/>
              <a:t>Sender never waits</a:t>
            </a:r>
          </a:p>
        </p:txBody>
      </p:sp>
    </p:spTree>
    <p:extLst>
      <p:ext uri="{BB962C8B-B14F-4D97-AF65-F5344CB8AC3E}">
        <p14:creationId xmlns:p14="http://schemas.microsoft.com/office/powerpoint/2010/main" val="31557506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>
            <a:extLst>
              <a:ext uri="{FF2B5EF4-FFF2-40B4-BE49-F238E27FC236}">
                <a16:creationId xmlns="" xmlns:a16="http://schemas.microsoft.com/office/drawing/2014/main" id="{177B0164-79AB-466A-AEF8-910811B2B4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6788" y="225425"/>
            <a:ext cx="7850187" cy="576263"/>
          </a:xfrm>
        </p:spPr>
        <p:txBody>
          <a:bodyPr/>
          <a:lstStyle/>
          <a:p>
            <a:r>
              <a:rPr lang="en-US" altLang="en-US"/>
              <a:t>Examples of IPC Systems - POSIX</a:t>
            </a:r>
          </a:p>
        </p:txBody>
      </p:sp>
      <p:sp>
        <p:nvSpPr>
          <p:cNvPr id="96259" name="Content Placeholder 2">
            <a:extLst>
              <a:ext uri="{FF2B5EF4-FFF2-40B4-BE49-F238E27FC236}">
                <a16:creationId xmlns="" xmlns:a16="http://schemas.microsoft.com/office/drawing/2014/main" id="{97B56D75-D444-495A-8F21-29317312A8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1225" y="1233488"/>
            <a:ext cx="7577138" cy="4530725"/>
          </a:xfrm>
        </p:spPr>
        <p:txBody>
          <a:bodyPr/>
          <a:lstStyle/>
          <a:p>
            <a:r>
              <a:rPr lang="en-US" altLang="en-US" dirty="0"/>
              <a:t>POSIX Shared Memory</a:t>
            </a:r>
          </a:p>
          <a:p>
            <a:pPr lvl="1"/>
            <a:r>
              <a:rPr lang="en-US" altLang="en-US" dirty="0"/>
              <a:t>Process first creates shared memory segment</a:t>
            </a:r>
            <a:br>
              <a:rPr lang="en-US" altLang="en-US" dirty="0"/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shm_fd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shm_open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(name, O CREAT | O RDWR, 0666);</a:t>
            </a:r>
          </a:p>
          <a:p>
            <a:pPr lvl="1"/>
            <a:r>
              <a:rPr lang="en-US" altLang="en-US" dirty="0"/>
              <a:t>Also used to open an existing segment</a:t>
            </a:r>
          </a:p>
          <a:p>
            <a:pPr lvl="1"/>
            <a:r>
              <a:rPr lang="en-US" altLang="en-US" dirty="0"/>
              <a:t>Set the size of the object</a:t>
            </a:r>
          </a:p>
          <a:p>
            <a:pPr>
              <a:buFont typeface="Monotype Sorts" pitchFamily="-84" charset="2"/>
              <a:buNone/>
            </a:pPr>
            <a:r>
              <a:rPr lang="en-US" altLang="en-US" dirty="0"/>
              <a:t>	            </a:t>
            </a:r>
            <a:r>
              <a:rPr lang="en-US" altLang="en-US" b="1" dirty="0" err="1">
                <a:latin typeface="Courier New" panose="02070309020205020404" pitchFamily="49" charset="0"/>
              </a:rPr>
              <a:t>ftruncate</a:t>
            </a:r>
            <a:r>
              <a:rPr lang="en-US" altLang="en-US" b="1" dirty="0">
                <a:latin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</a:rPr>
              <a:t>shm_fd</a:t>
            </a:r>
            <a:r>
              <a:rPr lang="en-US" altLang="en-US" b="1" dirty="0">
                <a:latin typeface="Courier New" panose="02070309020205020404" pitchFamily="49" charset="0"/>
              </a:rPr>
              <a:t>, 4096); </a:t>
            </a:r>
          </a:p>
          <a:p>
            <a:pPr lvl="1"/>
            <a:r>
              <a:rPr lang="en-US" altLang="en-US" dirty="0"/>
              <a:t>Use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mmap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altLang="en-US" dirty="0"/>
              <a:t>to memory-map a file pointer to the shared memory object</a:t>
            </a:r>
          </a:p>
          <a:p>
            <a:pPr lvl="1"/>
            <a:r>
              <a:rPr lang="en-US" altLang="en-US" dirty="0"/>
              <a:t>Reading and writing to shared memory is done by using the pointer returned by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mmap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.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b="1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6764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>
            <a:extLst>
              <a:ext uri="{FF2B5EF4-FFF2-40B4-BE49-F238E27FC236}">
                <a16:creationId xmlns="" xmlns:a16="http://schemas.microsoft.com/office/drawing/2014/main" id="{1C323C46-CF44-41D6-BAB1-2E6334C380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6625" y="219075"/>
            <a:ext cx="7850188" cy="576263"/>
          </a:xfrm>
        </p:spPr>
        <p:txBody>
          <a:bodyPr/>
          <a:lstStyle/>
          <a:p>
            <a:r>
              <a:rPr lang="en-US" altLang="en-US"/>
              <a:t>IPC POSIX Producer</a:t>
            </a:r>
          </a:p>
        </p:txBody>
      </p:sp>
      <p:pic>
        <p:nvPicPr>
          <p:cNvPr id="98307" name="Picture 1" descr="Screen Shot 2013-03-14 at 6.46.57 PM.png">
            <a:extLst>
              <a:ext uri="{FF2B5EF4-FFF2-40B4-BE49-F238E27FC236}">
                <a16:creationId xmlns="" xmlns:a16="http://schemas.microsoft.com/office/drawing/2014/main" id="{61A9851A-030D-4A31-97DA-D34C1F0D8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903288"/>
            <a:ext cx="3754437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532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>
            <a:extLst>
              <a:ext uri="{FF2B5EF4-FFF2-40B4-BE49-F238E27FC236}">
                <a16:creationId xmlns="" xmlns:a16="http://schemas.microsoft.com/office/drawing/2014/main" id="{72CAE47D-3817-440B-8694-F512695F8D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6625" y="233363"/>
            <a:ext cx="7850188" cy="576262"/>
          </a:xfrm>
        </p:spPr>
        <p:txBody>
          <a:bodyPr/>
          <a:lstStyle/>
          <a:p>
            <a:r>
              <a:rPr lang="en-US" altLang="en-US"/>
              <a:t>IPC POSIX Consumer</a:t>
            </a:r>
          </a:p>
        </p:txBody>
      </p:sp>
      <p:pic>
        <p:nvPicPr>
          <p:cNvPr id="100355" name="Picture 1" descr="Screen Shot 2013-03-12 at 1.38.41 PM.png">
            <a:extLst>
              <a:ext uri="{FF2B5EF4-FFF2-40B4-BE49-F238E27FC236}">
                <a16:creationId xmlns="" xmlns:a16="http://schemas.microsoft.com/office/drawing/2014/main" id="{0B653FB0-9968-4B72-95FF-0DAED2D58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892175"/>
            <a:ext cx="4521200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8831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>
            <a:extLst>
              <a:ext uri="{FF2B5EF4-FFF2-40B4-BE49-F238E27FC236}">
                <a16:creationId xmlns="" xmlns:a16="http://schemas.microsoft.com/office/drawing/2014/main" id="{35415C98-6AA0-438D-B9AC-E2E8638637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8238" y="170228"/>
            <a:ext cx="7548562" cy="576262"/>
          </a:xfrm>
        </p:spPr>
        <p:txBody>
          <a:bodyPr/>
          <a:lstStyle/>
          <a:p>
            <a:r>
              <a:rPr lang="en-US" altLang="en-US" dirty="0"/>
              <a:t>Examples of IPC Systems - Mach</a:t>
            </a:r>
          </a:p>
        </p:txBody>
      </p:sp>
      <p:sp>
        <p:nvSpPr>
          <p:cNvPr id="102403" name="Content Placeholder 2">
            <a:extLst>
              <a:ext uri="{FF2B5EF4-FFF2-40B4-BE49-F238E27FC236}">
                <a16:creationId xmlns="" xmlns:a16="http://schemas.microsoft.com/office/drawing/2014/main" id="{F7B5A04B-9E69-4538-9F47-9CD69C217C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54075" y="1076325"/>
            <a:ext cx="7645400" cy="4530725"/>
          </a:xfrm>
        </p:spPr>
        <p:txBody>
          <a:bodyPr/>
          <a:lstStyle/>
          <a:p>
            <a:r>
              <a:rPr lang="en-US" altLang="en-US" dirty="0"/>
              <a:t>Mach communication is message based</a:t>
            </a:r>
          </a:p>
          <a:p>
            <a:pPr lvl="1"/>
            <a:r>
              <a:rPr lang="en-US" altLang="en-US" dirty="0"/>
              <a:t>Even system calls are messages</a:t>
            </a:r>
          </a:p>
          <a:p>
            <a:pPr lvl="1"/>
            <a:r>
              <a:rPr lang="en-US" altLang="en-US" dirty="0"/>
              <a:t>Each task gets two ports at creation  - Kernel and Notify</a:t>
            </a:r>
          </a:p>
          <a:p>
            <a:pPr lvl="1"/>
            <a:r>
              <a:rPr lang="en-US" altLang="en-US" dirty="0"/>
              <a:t>Messages are sent and received using the </a:t>
            </a:r>
            <a:r>
              <a:rPr lang="en-US" altLang="en-US" b="1" dirty="0" err="1">
                <a:latin typeface="Courier New" panose="02070309020205020404" pitchFamily="49" charset="0"/>
              </a:rPr>
              <a:t>mach_msg</a:t>
            </a:r>
            <a:r>
              <a:rPr lang="en-US" altLang="en-US" b="1" dirty="0">
                <a:latin typeface="Courier New" panose="02070309020205020404" pitchFamily="49" charset="0"/>
              </a:rPr>
              <a:t>() </a:t>
            </a:r>
            <a:r>
              <a:rPr lang="en-US" altLang="en-US" dirty="0"/>
              <a:t>function</a:t>
            </a:r>
          </a:p>
          <a:p>
            <a:pPr lvl="1"/>
            <a:r>
              <a:rPr lang="en-US" altLang="en-US" dirty="0"/>
              <a:t>Ports needed for communication, created via</a:t>
            </a:r>
          </a:p>
          <a:p>
            <a:pPr lvl="1"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	      </a:t>
            </a:r>
            <a:r>
              <a:rPr lang="en-US" altLang="en-US" b="1" dirty="0" err="1">
                <a:latin typeface="Courier New" panose="02070309020205020404" pitchFamily="49" charset="0"/>
              </a:rPr>
              <a:t>mach_port_allocate</a:t>
            </a:r>
            <a:r>
              <a:rPr lang="en-US" altLang="en-US" b="1" dirty="0">
                <a:latin typeface="Courier New" panose="02070309020205020404" pitchFamily="49" charset="0"/>
              </a:rPr>
              <a:t>()</a:t>
            </a:r>
          </a:p>
          <a:p>
            <a:pPr lvl="1"/>
            <a:r>
              <a:rPr lang="en-US" altLang="en-US" dirty="0"/>
              <a:t>Send and receive are flexible; for example four options if mailbox full:</a:t>
            </a:r>
          </a:p>
          <a:p>
            <a:pPr lvl="2"/>
            <a:r>
              <a:rPr lang="en-US" altLang="en-US" dirty="0"/>
              <a:t>Wait indefinitely</a:t>
            </a:r>
          </a:p>
          <a:p>
            <a:pPr lvl="2"/>
            <a:r>
              <a:rPr lang="en-US" altLang="en-US" dirty="0"/>
              <a:t>Wait at most n milliseconds</a:t>
            </a:r>
          </a:p>
          <a:p>
            <a:pPr lvl="2"/>
            <a:r>
              <a:rPr lang="en-US" altLang="en-US" dirty="0"/>
              <a:t>Return immediately</a:t>
            </a:r>
          </a:p>
          <a:p>
            <a:pPr lvl="2"/>
            <a:r>
              <a:rPr lang="en-US" altLang="en-US" dirty="0"/>
              <a:t>Temporarily cache a message</a:t>
            </a:r>
          </a:p>
          <a:p>
            <a:pPr lvl="1"/>
            <a:endParaRPr lang="en-US" altLang="en-US" b="1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256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>
            <a:extLst>
              <a:ext uri="{FF2B5EF4-FFF2-40B4-BE49-F238E27FC236}">
                <a16:creationId xmlns="" xmlns:a16="http://schemas.microsoft.com/office/drawing/2014/main" id="{17415A41-B77C-44C2-A3A9-F61E201A8A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Mach Messages</a:t>
            </a:r>
          </a:p>
        </p:txBody>
      </p:sp>
      <p:sp>
        <p:nvSpPr>
          <p:cNvPr id="104451" name="Rectangle 2">
            <a:extLst>
              <a:ext uri="{FF2B5EF4-FFF2-40B4-BE49-F238E27FC236}">
                <a16:creationId xmlns="" xmlns:a16="http://schemas.microsoft.com/office/drawing/2014/main" id="{1448A0B1-912B-4A5D-AA68-2FA59417A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551113"/>
            <a:ext cx="4572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latin typeface="Courier New" panose="02070309020205020404" pitchFamily="49" charset="0"/>
              </a:rPr>
              <a:t>#include&lt;mach/mach.h&gt;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en-US" b="1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latin typeface="Courier New" panose="02070309020205020404" pitchFamily="49" charset="0"/>
              </a:rPr>
              <a:t>struct message </a:t>
            </a:r>
            <a:r>
              <a:rPr kumimoji="0" lang="en-US" altLang="en-US" sz="1400" b="1">
                <a:latin typeface="Courier New" panose="02070309020205020404" pitchFamily="49" charset="0"/>
              </a:rPr>
              <a:t>{</a:t>
            </a:r>
            <a:br>
              <a:rPr kumimoji="0" lang="en-US" altLang="en-US" sz="1400" b="1">
                <a:latin typeface="Courier New" panose="02070309020205020404" pitchFamily="49" charset="0"/>
              </a:rPr>
            </a:br>
            <a:r>
              <a:rPr kumimoji="0" lang="en-US" altLang="en-US" sz="1400" b="1">
                <a:latin typeface="Courier New" panose="02070309020205020404" pitchFamily="49" charset="0"/>
              </a:rPr>
              <a:t>	</a:t>
            </a:r>
            <a:r>
              <a:rPr kumimoji="0" lang="en-US" altLang="en-US" b="1">
                <a:latin typeface="Courier New" panose="02070309020205020404" pitchFamily="49" charset="0"/>
              </a:rPr>
              <a:t>mach_msg_header_t header;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latin typeface="Courier New" panose="02070309020205020404" pitchFamily="49" charset="0"/>
              </a:rPr>
              <a:t>	int data;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400" b="1">
                <a:latin typeface="Courier New" panose="02070309020205020404" pitchFamily="49" charset="0"/>
              </a:rPr>
              <a:t>}</a:t>
            </a:r>
            <a:r>
              <a:rPr kumimoji="0" lang="en-US" altLang="en-US" b="1">
                <a:latin typeface="Courier New" panose="02070309020205020404" pitchFamily="49" charset="0"/>
              </a:rPr>
              <a:t>;</a:t>
            </a:r>
            <a:br>
              <a:rPr kumimoji="0" lang="en-US" altLang="en-US" b="1">
                <a:latin typeface="Courier New" panose="02070309020205020404" pitchFamily="49" charset="0"/>
              </a:rPr>
            </a:br>
            <a:r>
              <a:rPr kumimoji="0" lang="en-US" altLang="en-US" b="1">
                <a:latin typeface="Courier New" panose="02070309020205020404" pitchFamily="49" charset="0"/>
              </a:rPr>
              <a:t/>
            </a:r>
            <a:br>
              <a:rPr kumimoji="0" lang="en-US" altLang="en-US" b="1">
                <a:latin typeface="Courier New" panose="02070309020205020404" pitchFamily="49" charset="0"/>
              </a:rPr>
            </a:br>
            <a:r>
              <a:rPr kumimoji="0" lang="en-US" altLang="en-US" b="1">
                <a:latin typeface="Courier New" panose="02070309020205020404" pitchFamily="49" charset="0"/>
              </a:rPr>
              <a:t>mach port t client;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b="1">
                <a:latin typeface="Courier New" panose="02070309020205020404" pitchFamily="49" charset="0"/>
              </a:rPr>
              <a:t>mach port t server;</a:t>
            </a:r>
            <a:br>
              <a:rPr kumimoji="0" lang="en-US" altLang="en-US" b="1">
                <a:latin typeface="Courier New" panose="02070309020205020404" pitchFamily="49" charset="0"/>
              </a:rPr>
            </a:br>
            <a:endParaRPr kumimoji="0" lang="en-US" altLang="en-US" b="1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1474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>
            <a:extLst>
              <a:ext uri="{FF2B5EF4-FFF2-40B4-BE49-F238E27FC236}">
                <a16:creationId xmlns="" xmlns:a16="http://schemas.microsoft.com/office/drawing/2014/main" id="{BAB29CD7-9B87-4A97-899F-BD574BE8EF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5350" y="225425"/>
            <a:ext cx="7639050" cy="576263"/>
          </a:xfrm>
        </p:spPr>
        <p:txBody>
          <a:bodyPr/>
          <a:lstStyle/>
          <a:p>
            <a:r>
              <a:rPr lang="en-US" altLang="en-US"/>
              <a:t>Mach Message Passing - Client</a:t>
            </a:r>
          </a:p>
        </p:txBody>
      </p:sp>
      <p:pic>
        <p:nvPicPr>
          <p:cNvPr id="105475" name="Picture 2">
            <a:extLst>
              <a:ext uri="{FF2B5EF4-FFF2-40B4-BE49-F238E27FC236}">
                <a16:creationId xmlns="" xmlns:a16="http://schemas.microsoft.com/office/drawing/2014/main" id="{14AE9FBD-1D09-463A-8495-50DD2E8C5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143000"/>
            <a:ext cx="66675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663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>
            <a:extLst>
              <a:ext uri="{FF2B5EF4-FFF2-40B4-BE49-F238E27FC236}">
                <a16:creationId xmlns="" xmlns:a16="http://schemas.microsoft.com/office/drawing/2014/main" id="{3CD3F126-E414-445F-91C4-4B40C1B151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8063" y="225425"/>
            <a:ext cx="7526337" cy="576263"/>
          </a:xfrm>
        </p:spPr>
        <p:txBody>
          <a:bodyPr/>
          <a:lstStyle/>
          <a:p>
            <a:r>
              <a:rPr lang="en-US" altLang="en-US"/>
              <a:t>Mach Message Passing - Server</a:t>
            </a:r>
          </a:p>
        </p:txBody>
      </p:sp>
      <p:pic>
        <p:nvPicPr>
          <p:cNvPr id="106499" name="Picture 2">
            <a:extLst>
              <a:ext uri="{FF2B5EF4-FFF2-40B4-BE49-F238E27FC236}">
                <a16:creationId xmlns="" xmlns:a16="http://schemas.microsoft.com/office/drawing/2014/main" id="{1E944D3E-85FF-4626-840A-0177C14FA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1633538"/>
            <a:ext cx="699770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6701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>
            <a:extLst>
              <a:ext uri="{FF2B5EF4-FFF2-40B4-BE49-F238E27FC236}">
                <a16:creationId xmlns="" xmlns:a16="http://schemas.microsoft.com/office/drawing/2014/main" id="{9AA84AD8-45BC-496F-93D4-85BB20F8DC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9603" y="170670"/>
            <a:ext cx="8229600" cy="576263"/>
          </a:xfrm>
        </p:spPr>
        <p:txBody>
          <a:bodyPr/>
          <a:lstStyle/>
          <a:p>
            <a:r>
              <a:rPr lang="en-US" altLang="en-US" dirty="0"/>
              <a:t>Examples of IPC Systems – Windows</a:t>
            </a:r>
          </a:p>
        </p:txBody>
      </p:sp>
      <p:sp>
        <p:nvSpPr>
          <p:cNvPr id="107523" name="Content Placeholder 2">
            <a:extLst>
              <a:ext uri="{FF2B5EF4-FFF2-40B4-BE49-F238E27FC236}">
                <a16:creationId xmlns="" xmlns:a16="http://schemas.microsoft.com/office/drawing/2014/main" id="{31766832-DFC8-4A86-A2CF-46CA4D6FAF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9950" y="1154113"/>
            <a:ext cx="6950075" cy="4530725"/>
          </a:xfrm>
        </p:spPr>
        <p:txBody>
          <a:bodyPr/>
          <a:lstStyle/>
          <a:p>
            <a:r>
              <a:rPr lang="en-US" altLang="en-US" dirty="0"/>
              <a:t>Message-passing centric via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advanced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local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procedure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call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LPC</a:t>
            </a:r>
            <a:r>
              <a:rPr lang="en-US" altLang="en-US" b="1" dirty="0">
                <a:solidFill>
                  <a:srgbClr val="000000"/>
                </a:solidFill>
              </a:rPr>
              <a:t>)</a:t>
            </a:r>
            <a:r>
              <a:rPr lang="en-US" altLang="en-US" dirty="0"/>
              <a:t> facility</a:t>
            </a:r>
          </a:p>
          <a:p>
            <a:pPr lvl="1"/>
            <a:r>
              <a:rPr lang="en-US" altLang="en-US" dirty="0"/>
              <a:t>Only works between processes on the same system</a:t>
            </a:r>
          </a:p>
          <a:p>
            <a:pPr lvl="1"/>
            <a:r>
              <a:rPr lang="en-US" altLang="en-US" dirty="0"/>
              <a:t>Uses ports (like mailboxes) to establish and maintain communication channels</a:t>
            </a:r>
          </a:p>
          <a:p>
            <a:pPr lvl="1"/>
            <a:r>
              <a:rPr lang="en-US" altLang="en-US" dirty="0"/>
              <a:t>Communication works as follows:</a:t>
            </a:r>
          </a:p>
          <a:p>
            <a:pPr lvl="2"/>
            <a:r>
              <a:rPr lang="en-US" altLang="en-US" dirty="0"/>
              <a:t>The client opens a handle to the subsystem’</a:t>
            </a:r>
            <a:r>
              <a:rPr lang="en-US" altLang="ja-JP" dirty="0"/>
              <a:t>s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connection</a:t>
            </a:r>
            <a:r>
              <a:rPr lang="en-US" altLang="ja-JP" b="1" dirty="0">
                <a:solidFill>
                  <a:srgbClr val="0000FF"/>
                </a:solidFill>
              </a:rPr>
              <a:t>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port</a:t>
            </a:r>
            <a:r>
              <a:rPr lang="en-US" altLang="ja-JP" dirty="0"/>
              <a:t> object.</a:t>
            </a:r>
          </a:p>
          <a:p>
            <a:pPr lvl="2"/>
            <a:r>
              <a:rPr lang="en-US" altLang="en-US" dirty="0"/>
              <a:t>The client sends a connection request.</a:t>
            </a:r>
          </a:p>
          <a:p>
            <a:pPr lvl="2"/>
            <a:r>
              <a:rPr lang="en-US" altLang="en-US" dirty="0"/>
              <a:t>The server creates two private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communication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ports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and returns the handle to one of them to the client.</a:t>
            </a:r>
          </a:p>
          <a:p>
            <a:pPr lvl="2"/>
            <a:r>
              <a:rPr lang="en-US" altLang="en-US" dirty="0"/>
              <a:t>The client and server use the corresponding port handle to send messages or callbacks and to listen for replies.</a:t>
            </a:r>
          </a:p>
        </p:txBody>
      </p:sp>
    </p:spTree>
    <p:extLst>
      <p:ext uri="{BB962C8B-B14F-4D97-AF65-F5344CB8AC3E}">
        <p14:creationId xmlns:p14="http://schemas.microsoft.com/office/powerpoint/2010/main" val="12367944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>
            <a:extLst>
              <a:ext uri="{FF2B5EF4-FFF2-40B4-BE49-F238E27FC236}">
                <a16:creationId xmlns="" xmlns:a16="http://schemas.microsoft.com/office/drawing/2014/main" id="{1870AEF7-4CF4-41BC-81BB-29CC7F55AB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5525" y="228600"/>
            <a:ext cx="7810500" cy="576263"/>
          </a:xfrm>
        </p:spPr>
        <p:txBody>
          <a:bodyPr/>
          <a:lstStyle/>
          <a:p>
            <a:r>
              <a:rPr lang="en-US" altLang="en-US"/>
              <a:t>Local Procedure Calls in Windows</a:t>
            </a:r>
          </a:p>
        </p:txBody>
      </p:sp>
      <p:pic>
        <p:nvPicPr>
          <p:cNvPr id="109571" name="Picture 1">
            <a:extLst>
              <a:ext uri="{FF2B5EF4-FFF2-40B4-BE49-F238E27FC236}">
                <a16:creationId xmlns="" xmlns:a16="http://schemas.microsoft.com/office/drawing/2014/main" id="{0D6084EA-7656-42CC-8EAC-D97ED13454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13" y="1820863"/>
            <a:ext cx="688975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52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="" xmlns:a16="http://schemas.microsoft.com/office/drawing/2014/main" id="{20AFA67C-5037-4199-ADB3-2B949804BC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250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Process in Memory</a:t>
            </a:r>
          </a:p>
        </p:txBody>
      </p:sp>
      <p:pic>
        <p:nvPicPr>
          <p:cNvPr id="15363" name="Picture 1">
            <a:extLst>
              <a:ext uri="{FF2B5EF4-FFF2-40B4-BE49-F238E27FC236}">
                <a16:creationId xmlns="" xmlns:a16="http://schemas.microsoft.com/office/drawing/2014/main" id="{56913459-B2A5-4780-A47A-63C55AF8C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1595438"/>
            <a:ext cx="2655888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0004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="" xmlns:a16="http://schemas.microsoft.com/office/drawing/2014/main" id="{C25BF9C1-AE04-4A77-B3E6-FD94636BD8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66168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Pipes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="" xmlns:a16="http://schemas.microsoft.com/office/drawing/2014/main" id="{2C682366-2987-469E-AF71-AD20FF741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4713" y="1154113"/>
            <a:ext cx="7588250" cy="4530725"/>
          </a:xfrm>
        </p:spPr>
        <p:txBody>
          <a:bodyPr/>
          <a:lstStyle/>
          <a:p>
            <a:r>
              <a:rPr lang="en-US" altLang="en-US"/>
              <a:t>Acts as a conduit allowing two processes to communicate</a:t>
            </a:r>
          </a:p>
          <a:p>
            <a:r>
              <a:rPr lang="en-US" altLang="en-US"/>
              <a:t>Issues:</a:t>
            </a:r>
          </a:p>
          <a:p>
            <a:pPr lvl="1"/>
            <a:r>
              <a:rPr lang="en-US" altLang="en-US"/>
              <a:t>Is communication unidirectional or bidirectional?</a:t>
            </a:r>
          </a:p>
          <a:p>
            <a:pPr lvl="1"/>
            <a:r>
              <a:rPr lang="en-US" altLang="en-US"/>
              <a:t>In the case of two-way communication, is it half or full-duplex?</a:t>
            </a:r>
          </a:p>
          <a:p>
            <a:pPr lvl="1"/>
            <a:r>
              <a:rPr lang="en-US" altLang="en-US"/>
              <a:t>Must there exist a relationship (i.e., </a:t>
            </a:r>
            <a:r>
              <a:rPr lang="en-US" altLang="en-US" b="1" i="1"/>
              <a:t>parent-child</a:t>
            </a:r>
            <a:r>
              <a:rPr lang="en-US" altLang="en-US"/>
              <a:t>) between the communicating processes?</a:t>
            </a:r>
          </a:p>
          <a:p>
            <a:pPr lvl="1"/>
            <a:r>
              <a:rPr lang="en-US" altLang="en-US"/>
              <a:t>Can the pipes be used over a network?</a:t>
            </a:r>
          </a:p>
          <a:p>
            <a:r>
              <a:rPr lang="en-US" altLang="en-US" b="1"/>
              <a:t>Ordinary pipes </a:t>
            </a:r>
            <a:r>
              <a:rPr lang="en-US" altLang="en-US"/>
              <a:t>– cannot be accessed  from outside the process that created it. Typically, a parent process creates a pipe and uses it to communicate with a child process that it created. </a:t>
            </a:r>
          </a:p>
          <a:p>
            <a:r>
              <a:rPr lang="en-US" altLang="en-US" b="1"/>
              <a:t>Named pipes </a:t>
            </a:r>
            <a:r>
              <a:rPr lang="en-US" altLang="en-US"/>
              <a:t>– can be accessed without a parent-child relationship.</a:t>
            </a:r>
          </a:p>
          <a:p>
            <a:pPr>
              <a:buFont typeface="Monotype Sorts" pitchFamily="-84" charset="2"/>
              <a:buNone/>
            </a:pPr>
            <a:endParaRPr lang="en-US" altLang="en-US"/>
          </a:p>
          <a:p>
            <a:pPr lvl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8928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6">
            <a:extLst>
              <a:ext uri="{FF2B5EF4-FFF2-40B4-BE49-F238E27FC236}">
                <a16:creationId xmlns="" xmlns:a16="http://schemas.microsoft.com/office/drawing/2014/main" id="{39BA9E19-E982-409D-855A-7A7246EB35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63878"/>
            <a:ext cx="8229600" cy="576262"/>
          </a:xfrm>
        </p:spPr>
        <p:txBody>
          <a:bodyPr/>
          <a:lstStyle/>
          <a:p>
            <a:r>
              <a:rPr lang="en-US" altLang="en-US" dirty="0"/>
              <a:t>Ordinary Pipes</a:t>
            </a:r>
          </a:p>
        </p:txBody>
      </p:sp>
      <p:sp>
        <p:nvSpPr>
          <p:cNvPr id="113667" name="Content Placeholder 7">
            <a:extLst>
              <a:ext uri="{FF2B5EF4-FFF2-40B4-BE49-F238E27FC236}">
                <a16:creationId xmlns="" xmlns:a16="http://schemas.microsoft.com/office/drawing/2014/main" id="{F5BD8B2E-EBB3-49C3-9C8D-A24250F505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8363" y="1138238"/>
            <a:ext cx="7537450" cy="4930775"/>
          </a:xfrm>
        </p:spPr>
        <p:txBody>
          <a:bodyPr/>
          <a:lstStyle/>
          <a:p>
            <a:r>
              <a:rPr lang="en-US" altLang="en-US" dirty="0"/>
              <a:t>Ordinary Pipes</a:t>
            </a:r>
            <a:r>
              <a:rPr lang="en-US" altLang="en-US" b="1" dirty="0"/>
              <a:t> </a:t>
            </a:r>
            <a:r>
              <a:rPr lang="en-US" altLang="en-US" dirty="0"/>
              <a:t>allow communication in standard producer-consumer style</a:t>
            </a:r>
          </a:p>
          <a:p>
            <a:r>
              <a:rPr lang="en-US" altLang="en-US" dirty="0"/>
              <a:t>Producer writes to one end (the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write-end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of the pipe)</a:t>
            </a:r>
          </a:p>
          <a:p>
            <a:r>
              <a:rPr lang="en-US" altLang="en-US" dirty="0"/>
              <a:t>Consumer reads from the other end (the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read-end</a:t>
            </a:r>
            <a:r>
              <a:rPr lang="en-US" altLang="en-US" i="1" dirty="0"/>
              <a:t> </a:t>
            </a:r>
            <a:r>
              <a:rPr lang="en-US" altLang="en-US" dirty="0"/>
              <a:t>of the pipe)</a:t>
            </a:r>
          </a:p>
          <a:p>
            <a:r>
              <a:rPr lang="en-US" altLang="en-US" dirty="0"/>
              <a:t>Ordinary pipes are therefore unidirectional</a:t>
            </a:r>
          </a:p>
          <a:p>
            <a:r>
              <a:rPr lang="en-US" altLang="en-US" dirty="0"/>
              <a:t>Require parent-child relationship between communicating processes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sz="800" dirty="0"/>
          </a:p>
          <a:p>
            <a:r>
              <a:rPr lang="en-US" altLang="en-US" dirty="0"/>
              <a:t>Windows calls these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anonymous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pipes</a:t>
            </a:r>
          </a:p>
        </p:txBody>
      </p:sp>
      <p:pic>
        <p:nvPicPr>
          <p:cNvPr id="113668" name="Picture 1">
            <a:extLst>
              <a:ext uri="{FF2B5EF4-FFF2-40B4-BE49-F238E27FC236}">
                <a16:creationId xmlns="" xmlns:a16="http://schemas.microsoft.com/office/drawing/2014/main" id="{7F3119A2-4C8F-4927-A524-86ABC2A54F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530600"/>
            <a:ext cx="38893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1712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6">
            <a:extLst>
              <a:ext uri="{FF2B5EF4-FFF2-40B4-BE49-F238E27FC236}">
                <a16:creationId xmlns="" xmlns:a16="http://schemas.microsoft.com/office/drawing/2014/main" id="{F46E3781-78DE-4BB1-BE01-A0E3071BAB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075" y="217488"/>
            <a:ext cx="8229600" cy="576262"/>
          </a:xfrm>
        </p:spPr>
        <p:txBody>
          <a:bodyPr/>
          <a:lstStyle/>
          <a:p>
            <a:r>
              <a:rPr lang="en-US" altLang="en-US"/>
              <a:t>Named Pipes</a:t>
            </a:r>
          </a:p>
        </p:txBody>
      </p:sp>
      <p:sp>
        <p:nvSpPr>
          <p:cNvPr id="115715" name="Content Placeholder 7">
            <a:extLst>
              <a:ext uri="{FF2B5EF4-FFF2-40B4-BE49-F238E27FC236}">
                <a16:creationId xmlns="" xmlns:a16="http://schemas.microsoft.com/office/drawing/2014/main" id="{18F2E9C8-16A0-4DAA-AF49-56C9A6E9D6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5825" y="1233488"/>
            <a:ext cx="7651750" cy="4530725"/>
          </a:xfrm>
        </p:spPr>
        <p:txBody>
          <a:bodyPr/>
          <a:lstStyle/>
          <a:p>
            <a:r>
              <a:rPr lang="en-US" altLang="en-US"/>
              <a:t>Named Pipes are more powerful than ordinary pipes</a:t>
            </a:r>
          </a:p>
          <a:p>
            <a:r>
              <a:rPr lang="en-US" altLang="en-US"/>
              <a:t>Communication is bidirectional</a:t>
            </a:r>
          </a:p>
          <a:p>
            <a:r>
              <a:rPr lang="en-US" altLang="en-US"/>
              <a:t>No parent-child relationship is necessary between the communicating processes</a:t>
            </a:r>
          </a:p>
          <a:p>
            <a:r>
              <a:rPr lang="en-US" altLang="en-US"/>
              <a:t>Several processes can use the named pipe for communication</a:t>
            </a:r>
          </a:p>
          <a:p>
            <a:r>
              <a:rPr lang="en-US" altLang="en-US"/>
              <a:t>Provided on both UNIX and Windows systems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3405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="" xmlns:a16="http://schemas.microsoft.com/office/drawing/2014/main" id="{A75C715D-993B-44C7-ADB7-9A677E467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6763" y="236538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sz="2800"/>
              <a:t>Communications in Client-Server Systems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="" xmlns:a16="http://schemas.microsoft.com/office/drawing/2014/main" id="{4D67705B-FB5C-413D-B899-1A626A2B7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1233488"/>
            <a:ext cx="6794500" cy="4530725"/>
          </a:xfrm>
        </p:spPr>
        <p:txBody>
          <a:bodyPr/>
          <a:lstStyle/>
          <a:p>
            <a:r>
              <a:rPr lang="en-US" altLang="en-US"/>
              <a:t>Sockets</a:t>
            </a:r>
          </a:p>
          <a:p>
            <a:r>
              <a:rPr lang="en-US" altLang="en-US"/>
              <a:t>Remote Procedure Calls</a:t>
            </a:r>
          </a:p>
        </p:txBody>
      </p:sp>
    </p:spTree>
    <p:extLst>
      <p:ext uri="{BB962C8B-B14F-4D97-AF65-F5344CB8AC3E}">
        <p14:creationId xmlns:p14="http://schemas.microsoft.com/office/powerpoint/2010/main" val="13156301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="" xmlns:a16="http://schemas.microsoft.com/office/drawing/2014/main" id="{9A89FFA0-4422-4D97-8EC3-0539C7C28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538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/>
              <a:t>Sockets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="" xmlns:a16="http://schemas.microsoft.com/office/drawing/2014/main" id="{7EE1CFE9-1B2A-4F4F-8A26-40D04D7473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6300" y="1154113"/>
            <a:ext cx="7632700" cy="4530725"/>
          </a:xfrm>
        </p:spPr>
        <p:txBody>
          <a:bodyPr/>
          <a:lstStyle/>
          <a:p>
            <a:r>
              <a:rPr lang="en-US" altLang="en-US" dirty="0"/>
              <a:t>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socket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is defined as an endpoint for communication</a:t>
            </a:r>
            <a:endParaRPr lang="en-US" altLang="en-US" sz="800" dirty="0"/>
          </a:p>
          <a:p>
            <a:r>
              <a:rPr lang="en-US" altLang="en-US" dirty="0"/>
              <a:t>Concatenation of IP address and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port</a:t>
            </a:r>
            <a:r>
              <a:rPr lang="en-US" altLang="en-US" dirty="0"/>
              <a:t> – a number included at start of message packet to differentiate network services on a host</a:t>
            </a:r>
            <a:endParaRPr lang="en-US" altLang="en-US" sz="800" dirty="0"/>
          </a:p>
          <a:p>
            <a:r>
              <a:rPr lang="en-US" altLang="en-US" dirty="0"/>
              <a:t>The socket </a:t>
            </a:r>
            <a:r>
              <a:rPr lang="en-US" altLang="en-US" b="1" dirty="0"/>
              <a:t>161.25.19.8:1625</a:t>
            </a:r>
            <a:r>
              <a:rPr lang="en-US" altLang="en-US" dirty="0"/>
              <a:t> refers to port </a:t>
            </a:r>
            <a:r>
              <a:rPr lang="en-US" altLang="en-US" b="1" dirty="0"/>
              <a:t>1625</a:t>
            </a:r>
            <a:r>
              <a:rPr lang="en-US" altLang="en-US" dirty="0"/>
              <a:t> on host </a:t>
            </a:r>
            <a:r>
              <a:rPr lang="en-US" altLang="en-US" b="1" dirty="0"/>
              <a:t>161.25.19.8</a:t>
            </a:r>
            <a:endParaRPr lang="en-US" altLang="en-US" sz="800" b="1" dirty="0"/>
          </a:p>
          <a:p>
            <a:r>
              <a:rPr lang="en-US" altLang="en-US" dirty="0"/>
              <a:t>Communication consists between a pair of sockets</a:t>
            </a:r>
            <a:endParaRPr lang="en-US" altLang="en-US" sz="800" dirty="0"/>
          </a:p>
          <a:p>
            <a:r>
              <a:rPr lang="en-US" altLang="en-US" dirty="0"/>
              <a:t>All ports below 1024 are </a:t>
            </a:r>
            <a:r>
              <a:rPr lang="en-US" altLang="en-US" b="1" i="1" dirty="0"/>
              <a:t>well known</a:t>
            </a:r>
            <a:r>
              <a:rPr lang="en-US" altLang="en-US" dirty="0"/>
              <a:t>, used for standard services</a:t>
            </a:r>
            <a:endParaRPr lang="en-US" altLang="en-US" sz="800" dirty="0"/>
          </a:p>
          <a:p>
            <a:r>
              <a:rPr lang="en-US" altLang="en-US" dirty="0"/>
              <a:t>Special IP address 127.0.0.1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loopback</a:t>
            </a:r>
            <a:r>
              <a:rPr lang="en-US" altLang="en-US" dirty="0"/>
              <a:t>) to refer to system on which process is running</a:t>
            </a:r>
          </a:p>
        </p:txBody>
      </p:sp>
    </p:spTree>
    <p:extLst>
      <p:ext uri="{BB962C8B-B14F-4D97-AF65-F5344CB8AC3E}">
        <p14:creationId xmlns:p14="http://schemas.microsoft.com/office/powerpoint/2010/main" val="12486722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="" xmlns:a16="http://schemas.microsoft.com/office/drawing/2014/main" id="{2ED2E090-F4D8-4519-90FE-FAC4503D24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7238" y="22701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/>
              <a:t>Socket Communication</a:t>
            </a:r>
          </a:p>
        </p:txBody>
      </p:sp>
      <p:pic>
        <p:nvPicPr>
          <p:cNvPr id="121859" name="Picture 1">
            <a:extLst>
              <a:ext uri="{FF2B5EF4-FFF2-40B4-BE49-F238E27FC236}">
                <a16:creationId xmlns="" xmlns:a16="http://schemas.microsoft.com/office/drawing/2014/main" id="{4D63FFD0-5A8A-4D78-9147-3649FE911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88" y="1676400"/>
            <a:ext cx="5440362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8474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="" xmlns:a16="http://schemas.microsoft.com/office/drawing/2014/main" id="{AC43FE53-E6DD-4685-9922-7444BF8AFB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7013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Sockets in Java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="" xmlns:a16="http://schemas.microsoft.com/office/drawing/2014/main" id="{FDE461F4-16B3-46F4-BD43-800014F0C5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33488"/>
            <a:ext cx="3419475" cy="4530725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Three types of sockets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Connection-oriented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TCP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Connectionless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UDP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b="1" dirty="0" err="1">
                <a:latin typeface="Courier New" panose="02070309020205020404" pitchFamily="49" charset="0"/>
              </a:rPr>
              <a:t>MulticastSocket</a:t>
            </a:r>
            <a:r>
              <a:rPr lang="en-US" altLang="en-US" dirty="0"/>
              <a:t> class– data can be sent to multiple recipients</a:t>
            </a:r>
          </a:p>
          <a:p>
            <a:r>
              <a:rPr lang="en-US" altLang="en-US" dirty="0"/>
              <a:t>Consider this “Date” server in Java:</a:t>
            </a:r>
          </a:p>
          <a:p>
            <a:pPr lvl="1"/>
            <a:endParaRPr lang="en-US" altLang="en-US" dirty="0"/>
          </a:p>
          <a:p>
            <a:endParaRPr lang="en-US" altLang="en-US" dirty="0"/>
          </a:p>
        </p:txBody>
      </p:sp>
      <p:pic>
        <p:nvPicPr>
          <p:cNvPr id="123908" name="Picture 1">
            <a:extLst>
              <a:ext uri="{FF2B5EF4-FFF2-40B4-BE49-F238E27FC236}">
                <a16:creationId xmlns="" xmlns:a16="http://schemas.microsoft.com/office/drawing/2014/main" id="{EEE0770C-1450-4345-BEEA-A9C8ED78C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25" y="1233488"/>
            <a:ext cx="4740275" cy="472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856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>
            <a:extLst>
              <a:ext uri="{FF2B5EF4-FFF2-40B4-BE49-F238E27FC236}">
                <a16:creationId xmlns="" xmlns:a16="http://schemas.microsoft.com/office/drawing/2014/main" id="{C7511513-CD31-4692-851D-D1DB58E82D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Sockets in Java</a:t>
            </a:r>
          </a:p>
        </p:txBody>
      </p:sp>
      <p:sp>
        <p:nvSpPr>
          <p:cNvPr id="2" name="TextBox 2">
            <a:extLst>
              <a:ext uri="{FF2B5EF4-FFF2-40B4-BE49-F238E27FC236}">
                <a16:creationId xmlns="" xmlns:a16="http://schemas.microsoft.com/office/drawing/2014/main" id="{F8969296-5702-413C-B856-961B30BD4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013" y="1123950"/>
            <a:ext cx="285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en-US" dirty="0">
                <a:latin typeface="+mn-lt"/>
              </a:rPr>
              <a:t>The equivalent Date client</a:t>
            </a:r>
          </a:p>
        </p:txBody>
      </p:sp>
      <p:pic>
        <p:nvPicPr>
          <p:cNvPr id="125956" name="Picture 3">
            <a:extLst>
              <a:ext uri="{FF2B5EF4-FFF2-40B4-BE49-F238E27FC236}">
                <a16:creationId xmlns="" xmlns:a16="http://schemas.microsoft.com/office/drawing/2014/main" id="{80564BD1-BFAE-4AE7-BD99-CC3DE4A87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1620838"/>
            <a:ext cx="4954588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2704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="" xmlns:a16="http://schemas.microsoft.com/office/drawing/2014/main" id="{E01BCD28-A345-4D38-A597-097FF1FEF5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3363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Remote Procedure Calls</a:t>
            </a:r>
          </a:p>
        </p:txBody>
      </p:sp>
      <p:sp>
        <p:nvSpPr>
          <p:cNvPr id="126979" name="Rectangle 3">
            <a:extLst>
              <a:ext uri="{FF2B5EF4-FFF2-40B4-BE49-F238E27FC236}">
                <a16:creationId xmlns="" xmlns:a16="http://schemas.microsoft.com/office/drawing/2014/main" id="{CDEC6CAE-EDD4-4F10-873D-FB38F22E69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1700" y="1138238"/>
            <a:ext cx="7654925" cy="486727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Remote procedure call (RPC) abstracts procedure calls between processes on networked systems</a:t>
            </a:r>
          </a:p>
          <a:p>
            <a:pPr lvl="1"/>
            <a:r>
              <a:rPr lang="en-US" altLang="en-US" dirty="0"/>
              <a:t>Again uses ports for service differentiation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Stubs</a:t>
            </a:r>
            <a:r>
              <a:rPr lang="en-US" altLang="en-US" dirty="0"/>
              <a:t> – client-side proxy for the actual procedure on the server</a:t>
            </a:r>
          </a:p>
          <a:p>
            <a:r>
              <a:rPr lang="en-US" altLang="en-US" dirty="0"/>
              <a:t>The client-side stub locates the server and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marshalls</a:t>
            </a:r>
            <a:r>
              <a:rPr lang="en-US" altLang="en-US" dirty="0"/>
              <a:t> the parameters</a:t>
            </a:r>
          </a:p>
          <a:p>
            <a:r>
              <a:rPr lang="en-US" altLang="en-US" dirty="0"/>
              <a:t>The server-side stub receives this message, unpacks the marshalled parameters, and performs the procedure on the server</a:t>
            </a:r>
          </a:p>
          <a:p>
            <a:r>
              <a:rPr lang="en-US" altLang="en-US" dirty="0"/>
              <a:t>On Windows, stub code compile from specification written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Microsoft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Interface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Definition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Language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MIDL</a:t>
            </a:r>
            <a:r>
              <a:rPr lang="en-US" alt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665866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="" xmlns:a16="http://schemas.microsoft.com/office/drawing/2014/main" id="{3CFC0513-6498-44D9-8826-FE7B637CB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0275" y="23018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Remote Procedure Calls (Cont.)</a:t>
            </a:r>
          </a:p>
        </p:txBody>
      </p:sp>
      <p:sp>
        <p:nvSpPr>
          <p:cNvPr id="129027" name="Rectangle 3">
            <a:extLst>
              <a:ext uri="{FF2B5EF4-FFF2-40B4-BE49-F238E27FC236}">
                <a16:creationId xmlns="" xmlns:a16="http://schemas.microsoft.com/office/drawing/2014/main" id="{2D773B3E-1F58-47D6-A600-27575633E5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0275" y="969963"/>
            <a:ext cx="7672388" cy="4675187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pitchFamily="-84" charset="2"/>
              <a:buNone/>
            </a:pPr>
            <a:endParaRPr lang="en-US" altLang="en-US" sz="1600" dirty="0"/>
          </a:p>
          <a:p>
            <a:r>
              <a:rPr lang="en-US" altLang="en-US" dirty="0"/>
              <a:t>Data representation handled via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External Data Representation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XDL</a:t>
            </a:r>
            <a:r>
              <a:rPr lang="en-US" altLang="en-US" dirty="0"/>
              <a:t>) format to account for different architectures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Big-endian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and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little-endian</a:t>
            </a:r>
          </a:p>
          <a:p>
            <a:r>
              <a:rPr lang="en-US" altLang="en-US" dirty="0"/>
              <a:t>Remote communication has more failure scenarios than local</a:t>
            </a:r>
          </a:p>
          <a:p>
            <a:pPr lvl="1"/>
            <a:r>
              <a:rPr lang="en-US" altLang="en-US" dirty="0"/>
              <a:t>Messages can be delivered </a:t>
            </a:r>
            <a:r>
              <a:rPr lang="en-US" altLang="en-US" b="1" i="1" dirty="0"/>
              <a:t>exactly once </a:t>
            </a:r>
            <a:r>
              <a:rPr lang="en-US" altLang="en-US" dirty="0"/>
              <a:t>rather than </a:t>
            </a:r>
            <a:r>
              <a:rPr lang="en-US" altLang="en-US" b="1" i="1" dirty="0"/>
              <a:t>at most once</a:t>
            </a:r>
          </a:p>
          <a:p>
            <a:r>
              <a:rPr lang="en-US" altLang="en-US" dirty="0"/>
              <a:t>OS typically provides a rendezvous (or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matchmaker</a:t>
            </a:r>
            <a:r>
              <a:rPr lang="en-US" altLang="en-US" dirty="0"/>
              <a:t>) service to connect client and server</a:t>
            </a:r>
          </a:p>
        </p:txBody>
      </p:sp>
    </p:spTree>
    <p:extLst>
      <p:ext uri="{BB962C8B-B14F-4D97-AF65-F5344CB8AC3E}">
        <p14:creationId xmlns:p14="http://schemas.microsoft.com/office/powerpoint/2010/main" val="95021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="" xmlns:a16="http://schemas.microsoft.com/office/drawing/2014/main" id="{5F0918BC-EE47-4B64-B75C-97D41C08D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4057" y="196397"/>
            <a:ext cx="8077200" cy="5762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Memory Layout of a C Program</a:t>
            </a:r>
          </a:p>
        </p:txBody>
      </p:sp>
      <p:pic>
        <p:nvPicPr>
          <p:cNvPr id="17411" name="Picture 1">
            <a:extLst>
              <a:ext uri="{FF2B5EF4-FFF2-40B4-BE49-F238E27FC236}">
                <a16:creationId xmlns="" xmlns:a16="http://schemas.microsoft.com/office/drawing/2014/main" id="{E58EFC16-5ABF-4B34-B546-50AB9FB8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701800"/>
            <a:ext cx="7227888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271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="" xmlns:a16="http://schemas.microsoft.com/office/drawing/2014/main" id="{D538A429-F2A7-4F7C-87E2-EEC652982A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018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Execution of RPC</a:t>
            </a:r>
          </a:p>
        </p:txBody>
      </p:sp>
      <p:pic>
        <p:nvPicPr>
          <p:cNvPr id="131075" name="Picture 1">
            <a:extLst>
              <a:ext uri="{FF2B5EF4-FFF2-40B4-BE49-F238E27FC236}">
                <a16:creationId xmlns="" xmlns:a16="http://schemas.microsoft.com/office/drawing/2014/main" id="{ECFE0A42-3507-487F-9D40-A6D4040A6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09638"/>
            <a:ext cx="4419600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52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="" xmlns:a16="http://schemas.microsoft.com/office/drawing/2014/main" id="{0890CFA9-9E5C-4419-8C0A-3AE15BC758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60488" y="228600"/>
            <a:ext cx="62515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Process State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="" xmlns:a16="http://schemas.microsoft.com/office/drawing/2014/main" id="{024CBB90-3DD4-48C6-830E-D5B680DA86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6450" y="1246188"/>
            <a:ext cx="7370763" cy="325437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As a process executes, it changes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state</a:t>
            </a:r>
          </a:p>
          <a:p>
            <a:pPr lvl="1"/>
            <a:r>
              <a:rPr lang="en-US" altLang="en-US" b="1" dirty="0"/>
              <a:t>New</a:t>
            </a:r>
            <a:r>
              <a:rPr lang="en-US" altLang="en-US" dirty="0"/>
              <a:t>:  The process is being created</a:t>
            </a:r>
          </a:p>
          <a:p>
            <a:pPr lvl="1"/>
            <a:r>
              <a:rPr lang="en-US" altLang="en-US" b="1" dirty="0"/>
              <a:t>Running</a:t>
            </a:r>
            <a:r>
              <a:rPr lang="en-US" altLang="en-US" dirty="0"/>
              <a:t>:  Instructions are being executed</a:t>
            </a:r>
          </a:p>
          <a:p>
            <a:pPr lvl="1"/>
            <a:r>
              <a:rPr lang="en-US" altLang="en-US" b="1" dirty="0"/>
              <a:t>Waiting</a:t>
            </a:r>
            <a:r>
              <a:rPr lang="en-US" altLang="en-US" dirty="0"/>
              <a:t>:  The process is waiting for some event to occur</a:t>
            </a:r>
          </a:p>
          <a:p>
            <a:pPr lvl="1"/>
            <a:r>
              <a:rPr lang="en-US" altLang="en-US" b="1" dirty="0"/>
              <a:t>Ready</a:t>
            </a:r>
            <a:r>
              <a:rPr lang="en-US" altLang="en-US" dirty="0"/>
              <a:t>:  The process is waiting to be assigned to a processor</a:t>
            </a:r>
          </a:p>
          <a:p>
            <a:pPr lvl="1"/>
            <a:r>
              <a:rPr lang="en-US" altLang="en-US" b="1" dirty="0"/>
              <a:t>Terminated</a:t>
            </a:r>
            <a:r>
              <a:rPr lang="en-US" altLang="en-US" dirty="0"/>
              <a:t>:  The process has finished execution</a:t>
            </a:r>
          </a:p>
        </p:txBody>
      </p:sp>
    </p:spTree>
    <p:extLst>
      <p:ext uri="{BB962C8B-B14F-4D97-AF65-F5344CB8AC3E}">
        <p14:creationId xmlns:p14="http://schemas.microsoft.com/office/powerpoint/2010/main" val="2975260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="" xmlns:a16="http://schemas.microsoft.com/office/drawing/2014/main" id="{03351C7C-1AE3-4532-A2F7-C7EB33BCDB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9775" y="228600"/>
            <a:ext cx="7947025" cy="576263"/>
          </a:xfrm>
        </p:spPr>
        <p:txBody>
          <a:bodyPr/>
          <a:lstStyle/>
          <a:p>
            <a:pPr eaLnBrk="1" hangingPunct="1"/>
            <a:r>
              <a:rPr lang="en-US" altLang="en-US"/>
              <a:t>Diagram of Process State</a:t>
            </a:r>
          </a:p>
        </p:txBody>
      </p:sp>
      <p:pic>
        <p:nvPicPr>
          <p:cNvPr id="20483" name="Picture 1">
            <a:extLst>
              <a:ext uri="{FF2B5EF4-FFF2-40B4-BE49-F238E27FC236}">
                <a16:creationId xmlns="" xmlns:a16="http://schemas.microsoft.com/office/drawing/2014/main" id="{C48543A4-67CA-450C-8237-41432A1A6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913" y="2238375"/>
            <a:ext cx="5591175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886973"/>
      </p:ext>
    </p:extLst>
  </p:cSld>
  <p:clrMapOvr>
    <a:masterClrMapping/>
  </p:clrMapOvr>
</p:sld>
</file>

<file path=ppt/theme/theme1.xml><?xml version="1.0" encoding="utf-8"?>
<a:theme xmlns:a="http://schemas.openxmlformats.org/drawingml/2006/main" name="OS Templat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 Template</Template>
  <TotalTime>1</TotalTime>
  <Words>2806</Words>
  <Application>Microsoft Office PowerPoint</Application>
  <PresentationFormat>On-screen Show (4:3)</PresentationFormat>
  <Paragraphs>447</Paragraphs>
  <Slides>70</Slides>
  <Notes>62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OS Template</vt:lpstr>
      <vt:lpstr>Chapter 3:  Processes</vt:lpstr>
      <vt:lpstr>Outline</vt:lpstr>
      <vt:lpstr>Objectives</vt:lpstr>
      <vt:lpstr>Process Concept</vt:lpstr>
      <vt:lpstr>Process Concept (Cont.)</vt:lpstr>
      <vt:lpstr>Process in Memory</vt:lpstr>
      <vt:lpstr>Memory Layout of a C Program</vt:lpstr>
      <vt:lpstr>Process State</vt:lpstr>
      <vt:lpstr>Diagram of Process State</vt:lpstr>
      <vt:lpstr>Process Control Block (PCB)</vt:lpstr>
      <vt:lpstr>Threads</vt:lpstr>
      <vt:lpstr>Process Representation in Linux</vt:lpstr>
      <vt:lpstr>Process Scheduling</vt:lpstr>
      <vt:lpstr>Ready and Wait Queues</vt:lpstr>
      <vt:lpstr>Representation of Process Scheduling</vt:lpstr>
      <vt:lpstr>CPU Switch From Process to Process</vt:lpstr>
      <vt:lpstr>Context Switch</vt:lpstr>
      <vt:lpstr>Multitasking in Mobile Systems</vt:lpstr>
      <vt:lpstr>Operations on Processes</vt:lpstr>
      <vt:lpstr>Process Creation</vt:lpstr>
      <vt:lpstr>Process Creation (Cont.)</vt:lpstr>
      <vt:lpstr>A Tree of Processes in Linux</vt:lpstr>
      <vt:lpstr>C Program Forking Separate Process</vt:lpstr>
      <vt:lpstr>Creating a Separate Process via Windows API</vt:lpstr>
      <vt:lpstr>Process Termination</vt:lpstr>
      <vt:lpstr>Process Termination</vt:lpstr>
      <vt:lpstr>Android Process Importance Hierarchy</vt:lpstr>
      <vt:lpstr>Multiprocess Architecture – Chrome Browser</vt:lpstr>
      <vt:lpstr>Interprocess Communication</vt:lpstr>
      <vt:lpstr>Communications Models </vt:lpstr>
      <vt:lpstr>Producer-Consumer Problem</vt:lpstr>
      <vt:lpstr>IPC – Shared Memory</vt:lpstr>
      <vt:lpstr>Bounded-Buffer – Shared-Memory Solution</vt:lpstr>
      <vt:lpstr>Producer Process – Shared Memory</vt:lpstr>
      <vt:lpstr>Consumer Process – Shared Memory</vt:lpstr>
      <vt:lpstr>What about Filling all the Buffers?</vt:lpstr>
      <vt:lpstr>Producer </vt:lpstr>
      <vt:lpstr>Consumer</vt:lpstr>
      <vt:lpstr>Race Condition</vt:lpstr>
      <vt:lpstr>Race Condition (Cont.)</vt:lpstr>
      <vt:lpstr>IPC – Message Passing</vt:lpstr>
      <vt:lpstr>Message Passing (Cont.)</vt:lpstr>
      <vt:lpstr>Implementation of Communication Link</vt:lpstr>
      <vt:lpstr>Direct Communication</vt:lpstr>
      <vt:lpstr>Indirect Communication</vt:lpstr>
      <vt:lpstr>Indirect Communication (Cont.)</vt:lpstr>
      <vt:lpstr>Indirect Communication (Cont.)</vt:lpstr>
      <vt:lpstr>Synchronization</vt:lpstr>
      <vt:lpstr>Producer-Consumer: Message Passing</vt:lpstr>
      <vt:lpstr>Buffering</vt:lpstr>
      <vt:lpstr>Examples of IPC Systems - POSIX</vt:lpstr>
      <vt:lpstr>IPC POSIX Producer</vt:lpstr>
      <vt:lpstr>IPC POSIX Consumer</vt:lpstr>
      <vt:lpstr>Examples of IPC Systems - Mach</vt:lpstr>
      <vt:lpstr>Mach Messages</vt:lpstr>
      <vt:lpstr>Mach Message Passing - Client</vt:lpstr>
      <vt:lpstr>Mach Message Passing - Server</vt:lpstr>
      <vt:lpstr>Examples of IPC Systems – Windows</vt:lpstr>
      <vt:lpstr>Local Procedure Calls in Windows</vt:lpstr>
      <vt:lpstr>Pipes</vt:lpstr>
      <vt:lpstr>Ordinary Pipes</vt:lpstr>
      <vt:lpstr>Named Pipes</vt:lpstr>
      <vt:lpstr>Communications in Client-Server Systems</vt:lpstr>
      <vt:lpstr>Sockets</vt:lpstr>
      <vt:lpstr>Socket Communication</vt:lpstr>
      <vt:lpstr>Sockets in Java</vt:lpstr>
      <vt:lpstr>Sockets in Java</vt:lpstr>
      <vt:lpstr>Remote Procedure Calls</vt:lpstr>
      <vt:lpstr>Remote Procedure Calls (Cont.)</vt:lpstr>
      <vt:lpstr>Execution of RPC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3:  Processes</dc:title>
  <dc:creator>Sheli Sinha Chaudhur</dc:creator>
  <cp:lastModifiedBy>Sheli Sinha Chaudhur</cp:lastModifiedBy>
  <cp:revision>1</cp:revision>
  <dcterms:created xsi:type="dcterms:W3CDTF">2021-03-07T14:09:58Z</dcterms:created>
  <dcterms:modified xsi:type="dcterms:W3CDTF">2021-03-07T14:11:53Z</dcterms:modified>
</cp:coreProperties>
</file>