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256" r:id="rId2"/>
    <p:sldId id="258" r:id="rId3"/>
    <p:sldId id="259" r:id="rId4"/>
    <p:sldId id="260" r:id="rId5"/>
    <p:sldId id="261" r:id="rId6"/>
    <p:sldId id="262" r:id="rId7"/>
    <p:sldId id="343" r:id="rId8"/>
    <p:sldId id="344" r:id="rId9"/>
    <p:sldId id="345" r:id="rId10"/>
    <p:sldId id="266" r:id="rId11"/>
    <p:sldId id="267" r:id="rId12"/>
    <p:sldId id="268" r:id="rId13"/>
    <p:sldId id="269" r:id="rId14"/>
    <p:sldId id="346" r:id="rId15"/>
    <p:sldId id="271" r:id="rId16"/>
    <p:sldId id="347" r:id="rId17"/>
    <p:sldId id="348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350" r:id="rId32"/>
    <p:sldId id="287" r:id="rId33"/>
    <p:sldId id="349" r:id="rId34"/>
    <p:sldId id="289" r:id="rId35"/>
    <p:sldId id="351" r:id="rId36"/>
    <p:sldId id="291" r:id="rId37"/>
    <p:sldId id="352" r:id="rId38"/>
    <p:sldId id="293" r:id="rId39"/>
    <p:sldId id="294" r:id="rId40"/>
    <p:sldId id="295" r:id="rId41"/>
    <p:sldId id="296" r:id="rId42"/>
    <p:sldId id="297" r:id="rId43"/>
    <p:sldId id="298" r:id="rId44"/>
    <p:sldId id="353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1" r:id="rId56"/>
    <p:sldId id="312" r:id="rId57"/>
    <p:sldId id="313" r:id="rId58"/>
    <p:sldId id="35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55" r:id="rId81"/>
    <p:sldId id="338" r:id="rId82"/>
    <p:sldId id="356" r:id="rId83"/>
    <p:sldId id="340" r:id="rId84"/>
    <p:sldId id="341" r:id="rId85"/>
    <p:sldId id="342" r:id="rId86"/>
    <p:sldId id="358" r:id="rId8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666DA-893F-466E-8A90-7A360ED642F6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13EE2-4897-4BDD-9D76-1FDC061D75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61272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xmlns="" id="{571C26FC-F52D-411F-A4CB-DE8513A2B0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0C0BC62-2152-49E6-8AF5-50FF44F1E1D3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xmlns="" id="{82389DE3-D492-4B0A-B0C5-CFC9B6B6F4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xmlns="" id="{13180D19-5B10-4758-A8C9-92667670D7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xmlns="" id="{A8A00347-BFEB-47CE-B8F7-F4A3E8EC8E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FB8A3B8-FFC6-4EAE-BC20-3413272D7E23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xmlns="" id="{29DEC50F-F8EB-47B2-9592-C432BA44F4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xmlns="" id="{7B4D387E-81FF-4C55-AE2B-EDD0B9D58D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xmlns="" id="{BB9D8362-CFFE-4239-A0CE-16166762BF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754A397-8FAE-4C30-A05F-CF91331CD813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xmlns="" id="{00D4DD15-6D6E-4697-8517-23E5CECAC2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xmlns="" id="{3F296D03-4616-4EA3-8B0A-A93A46673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xmlns="" id="{3BE82472-66AF-4BF7-A2A7-57FD11ECB4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E009F0B-5F82-4126-923B-E013C3AAF972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xmlns="" id="{93C9793E-0DAB-48C2-A22A-A9ACDD8828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xmlns="" id="{7AC332B0-F66D-4C3F-8DDB-E1E0D7FC2D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>
            <a:extLst>
              <a:ext uri="{FF2B5EF4-FFF2-40B4-BE49-F238E27FC236}">
                <a16:creationId xmlns:a16="http://schemas.microsoft.com/office/drawing/2014/main" xmlns="" id="{66F09507-C2E2-47B2-82A8-B5E3C87D79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3B546AF-CFB6-4A26-A155-B7AC52B1171E}" type="slidenum">
              <a:rPr lang="en-US" altLang="en-US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9571" name="Rectangle 2">
            <a:extLst>
              <a:ext uri="{FF2B5EF4-FFF2-40B4-BE49-F238E27FC236}">
                <a16:creationId xmlns:a16="http://schemas.microsoft.com/office/drawing/2014/main" xmlns="" id="{84A5CD44-BF84-48EC-B0BC-E076CADF8C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>
            <a:extLst>
              <a:ext uri="{FF2B5EF4-FFF2-40B4-BE49-F238E27FC236}">
                <a16:creationId xmlns:a16="http://schemas.microsoft.com/office/drawing/2014/main" xmlns="" id="{F26D7BA3-2768-4887-B710-E8BBC3F5A3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>
            <a:extLst>
              <a:ext uri="{FF2B5EF4-FFF2-40B4-BE49-F238E27FC236}">
                <a16:creationId xmlns:a16="http://schemas.microsoft.com/office/drawing/2014/main" xmlns="" id="{3ABA041F-CBD6-47AF-B833-FA2229A9BA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018407F-AAA5-4963-A6A5-D6FE6F7F8BA8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0595" name="Rectangle 2">
            <a:extLst>
              <a:ext uri="{FF2B5EF4-FFF2-40B4-BE49-F238E27FC236}">
                <a16:creationId xmlns:a16="http://schemas.microsoft.com/office/drawing/2014/main" xmlns="" id="{76824097-C234-4268-8A44-3B4C9960D1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>
            <a:extLst>
              <a:ext uri="{FF2B5EF4-FFF2-40B4-BE49-F238E27FC236}">
                <a16:creationId xmlns:a16="http://schemas.microsoft.com/office/drawing/2014/main" xmlns="" id="{27E9339F-4D5C-4423-AB79-A4E63110E9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>
            <a:extLst>
              <a:ext uri="{FF2B5EF4-FFF2-40B4-BE49-F238E27FC236}">
                <a16:creationId xmlns:a16="http://schemas.microsoft.com/office/drawing/2014/main" xmlns="" id="{26C1E9B0-A878-46DB-8C55-CED0E9E892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5802788-C8C7-415D-889B-42AFD28A494F}" type="slidenum">
              <a:rPr lang="en-US" altLang="en-US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1619" name="Rectangle 2">
            <a:extLst>
              <a:ext uri="{FF2B5EF4-FFF2-40B4-BE49-F238E27FC236}">
                <a16:creationId xmlns:a16="http://schemas.microsoft.com/office/drawing/2014/main" xmlns="" id="{70E474D5-321A-4ED0-BC07-F4E9910BD7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>
            <a:extLst>
              <a:ext uri="{FF2B5EF4-FFF2-40B4-BE49-F238E27FC236}">
                <a16:creationId xmlns:a16="http://schemas.microsoft.com/office/drawing/2014/main" xmlns="" id="{C002F093-C941-47F5-A1B8-8DC559F3F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>
            <a:extLst>
              <a:ext uri="{FF2B5EF4-FFF2-40B4-BE49-F238E27FC236}">
                <a16:creationId xmlns:a16="http://schemas.microsoft.com/office/drawing/2014/main" xmlns="" id="{9CBD93AF-1180-4ACB-9B95-D6F986AB45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2B255F6-0496-42D9-A50C-21BEA778293C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43" name="Rectangle 2">
            <a:extLst>
              <a:ext uri="{FF2B5EF4-FFF2-40B4-BE49-F238E27FC236}">
                <a16:creationId xmlns:a16="http://schemas.microsoft.com/office/drawing/2014/main" xmlns="" id="{B6DBED89-49D3-4018-980D-509023030E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>
            <a:extLst>
              <a:ext uri="{FF2B5EF4-FFF2-40B4-BE49-F238E27FC236}">
                <a16:creationId xmlns:a16="http://schemas.microsoft.com/office/drawing/2014/main" xmlns="" id="{11938EE8-081A-42B2-B3E3-2DCAF241F7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>
            <a:extLst>
              <a:ext uri="{FF2B5EF4-FFF2-40B4-BE49-F238E27FC236}">
                <a16:creationId xmlns:a16="http://schemas.microsoft.com/office/drawing/2014/main" xmlns="" id="{5DC1615E-A180-4CE3-9A53-8271AC492C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D8C993A-8BC4-4561-A588-A2EFC571D9A6}" type="slidenum">
              <a:rPr lang="en-US" altLang="en-US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67" name="Rectangle 2">
            <a:extLst>
              <a:ext uri="{FF2B5EF4-FFF2-40B4-BE49-F238E27FC236}">
                <a16:creationId xmlns:a16="http://schemas.microsoft.com/office/drawing/2014/main" xmlns="" id="{BA66C066-A5EF-433F-84A3-1071B0062D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>
            <a:extLst>
              <a:ext uri="{FF2B5EF4-FFF2-40B4-BE49-F238E27FC236}">
                <a16:creationId xmlns:a16="http://schemas.microsoft.com/office/drawing/2014/main" xmlns="" id="{86C147CD-5F3C-4F88-8F21-4753C14C9D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>
            <a:extLst>
              <a:ext uri="{FF2B5EF4-FFF2-40B4-BE49-F238E27FC236}">
                <a16:creationId xmlns:a16="http://schemas.microsoft.com/office/drawing/2014/main" xmlns="" id="{19767D9D-50C3-4A1C-92C8-AA3F556042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896695E-9013-4825-AE74-B375198EC2BE}" type="slidenum">
              <a:rPr lang="en-US" altLang="en-US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4691" name="Rectangle 2">
            <a:extLst>
              <a:ext uri="{FF2B5EF4-FFF2-40B4-BE49-F238E27FC236}">
                <a16:creationId xmlns:a16="http://schemas.microsoft.com/office/drawing/2014/main" xmlns="" id="{EA1EB2ED-6056-4EC3-8117-D8088A5E3C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>
            <a:extLst>
              <a:ext uri="{FF2B5EF4-FFF2-40B4-BE49-F238E27FC236}">
                <a16:creationId xmlns:a16="http://schemas.microsoft.com/office/drawing/2014/main" xmlns="" id="{61C9E284-09E4-4F27-8106-417FB840C5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>
            <a:extLst>
              <a:ext uri="{FF2B5EF4-FFF2-40B4-BE49-F238E27FC236}">
                <a16:creationId xmlns:a16="http://schemas.microsoft.com/office/drawing/2014/main" xmlns="" id="{8A49125B-F571-4E5D-9BAD-1D212CCFBF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0FA2C5A-08D3-4CEE-94AC-EFFD301638E0}" type="slidenum">
              <a:rPr lang="en-US" altLang="en-US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xmlns="" id="{AD870FB1-A095-437C-B6D2-2B1B4AAB9A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>
            <a:extLst>
              <a:ext uri="{FF2B5EF4-FFF2-40B4-BE49-F238E27FC236}">
                <a16:creationId xmlns:a16="http://schemas.microsoft.com/office/drawing/2014/main" xmlns="" id="{F501E773-1178-4204-823A-15B92DFAFB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xmlns="" id="{52E873C4-C9CD-4CD4-BAA9-E38AC88BF0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870FF08-90E6-43CF-AED6-E70CDB6B1112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xmlns="" id="{3F1D349B-2E24-48E3-8375-7C2C1F69B6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xmlns="" id="{1E228C2F-8790-4E86-8B66-4D3492B2E5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>
            <a:extLst>
              <a:ext uri="{FF2B5EF4-FFF2-40B4-BE49-F238E27FC236}">
                <a16:creationId xmlns:a16="http://schemas.microsoft.com/office/drawing/2014/main" xmlns="" id="{30CCC09F-8FEA-4870-9E40-37BBE71005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BCE3FF5-CEA2-48B8-900D-389C7BA3E78B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6739" name="Rectangle 2">
            <a:extLst>
              <a:ext uri="{FF2B5EF4-FFF2-40B4-BE49-F238E27FC236}">
                <a16:creationId xmlns:a16="http://schemas.microsoft.com/office/drawing/2014/main" xmlns="" id="{A081F303-3AE6-4FDF-9914-380C5084DC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>
            <a:extLst>
              <a:ext uri="{FF2B5EF4-FFF2-40B4-BE49-F238E27FC236}">
                <a16:creationId xmlns:a16="http://schemas.microsoft.com/office/drawing/2014/main" xmlns="" id="{4F7AB753-E023-44B0-B607-E3C978A6E2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>
            <a:extLst>
              <a:ext uri="{FF2B5EF4-FFF2-40B4-BE49-F238E27FC236}">
                <a16:creationId xmlns:a16="http://schemas.microsoft.com/office/drawing/2014/main" xmlns="" id="{8047A01C-D4F1-483C-95F6-D9DE64F05F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9C2251A-E27D-4976-912A-372946474BDD}" type="slidenum">
              <a:rPr lang="en-US" altLang="en-US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xmlns="" id="{377D733F-0F22-4399-A6D3-B09E70F2D1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xmlns="" id="{6FF7E3D3-1282-4112-B6EE-171A108389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>
            <a:extLst>
              <a:ext uri="{FF2B5EF4-FFF2-40B4-BE49-F238E27FC236}">
                <a16:creationId xmlns:a16="http://schemas.microsoft.com/office/drawing/2014/main" xmlns="" id="{90C51AA2-08CA-4188-A0D0-CDB58CB18B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DE4C9D0-7D0A-45DF-B0CE-6AB3AEE439B1}" type="slidenum">
              <a:rPr lang="en-US" altLang="en-US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xmlns="" id="{99033DF3-330A-4632-AE16-C1DAED31B0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xmlns="" id="{EC5A0E66-0ED9-4D39-8C8C-9D502F65B2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xmlns="" id="{A64CD54C-44CE-436F-93BE-552425E6C2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9EFB345-C37B-41EB-99D5-09E432045D94}" type="slidenum">
              <a:rPr lang="en-US" altLang="en-US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xmlns="" id="{29DAD370-8DFA-4D0F-8574-87D667E474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xmlns="" id="{AA98057B-1F4A-419C-B813-443BAD14DB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:a16="http://schemas.microsoft.com/office/drawing/2014/main" xmlns="" id="{69926037-2DFC-49C1-BFE5-BEEB906707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A720897-7524-49C1-AB7E-87D63B342608}" type="slidenum">
              <a:rPr lang="en-US" altLang="en-US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4931" name="Rectangle 2">
            <a:extLst>
              <a:ext uri="{FF2B5EF4-FFF2-40B4-BE49-F238E27FC236}">
                <a16:creationId xmlns:a16="http://schemas.microsoft.com/office/drawing/2014/main" xmlns="" id="{31EBDBDF-5FCA-4213-A6C0-A7B61F0EDD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xmlns="" id="{4B5706BF-EA71-4A33-91AF-EA4A2A0C53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>
            <a:extLst>
              <a:ext uri="{FF2B5EF4-FFF2-40B4-BE49-F238E27FC236}">
                <a16:creationId xmlns:a16="http://schemas.microsoft.com/office/drawing/2014/main" xmlns="" id="{96CBA23C-2721-468E-BF26-9B4A852354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665F5A3-B020-4290-AD98-D5279638C08E}" type="slidenum">
              <a:rPr lang="en-US" altLang="en-US"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5955" name="Rectangle 2">
            <a:extLst>
              <a:ext uri="{FF2B5EF4-FFF2-40B4-BE49-F238E27FC236}">
                <a16:creationId xmlns:a16="http://schemas.microsoft.com/office/drawing/2014/main" xmlns="" id="{20008BC1-ECF1-41C8-9E3A-3EF0899AF3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>
            <a:extLst>
              <a:ext uri="{FF2B5EF4-FFF2-40B4-BE49-F238E27FC236}">
                <a16:creationId xmlns:a16="http://schemas.microsoft.com/office/drawing/2014/main" xmlns="" id="{AE97A9E2-2C5D-40BF-956A-508D26D46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>
            <a:extLst>
              <a:ext uri="{FF2B5EF4-FFF2-40B4-BE49-F238E27FC236}">
                <a16:creationId xmlns:a16="http://schemas.microsoft.com/office/drawing/2014/main" xmlns="" id="{779C6C28-A40F-4623-9D7D-7346DF865F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BE5443D-CFE2-4772-BFAF-AEDA3BB82639}" type="slidenum">
              <a:rPr lang="en-US" altLang="en-US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xmlns="" id="{FAB53808-5F2A-46E3-A99B-9661F40E0F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xmlns="" id="{8D83F4BE-5527-406F-84C4-756486D50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>
            <a:extLst>
              <a:ext uri="{FF2B5EF4-FFF2-40B4-BE49-F238E27FC236}">
                <a16:creationId xmlns:a16="http://schemas.microsoft.com/office/drawing/2014/main" xmlns="" id="{779C6C28-A40F-4623-9D7D-7346DF865F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BE5443D-CFE2-4772-BFAF-AEDA3BB82639}" type="slidenum">
              <a:rPr lang="en-US" altLang="en-US">
                <a:latin typeface="Times New Roman" panose="02020603050405020304" pitchFamily="18" charset="0"/>
              </a:rPr>
              <a:pPr/>
              <a:t>41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xmlns="" id="{FAB53808-5F2A-46E3-A99B-9661F40E0F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xmlns="" id="{8D83F4BE-5527-406F-84C4-756486D50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67839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>
            <a:extLst>
              <a:ext uri="{FF2B5EF4-FFF2-40B4-BE49-F238E27FC236}">
                <a16:creationId xmlns:a16="http://schemas.microsoft.com/office/drawing/2014/main" xmlns="" id="{9B12ECC0-6236-49B0-ADB5-B045D66C40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D0AF29B-E1F3-4565-9FEC-4E13442F52B7}" type="slidenum">
              <a:rPr lang="en-US" altLang="en-US"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xmlns="" id="{9D1B6244-C5E7-4D86-A203-764BEF822B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xmlns="" id="{E5412847-FD60-400B-AA9D-2092F9AB4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38218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>
            <a:extLst>
              <a:ext uri="{FF2B5EF4-FFF2-40B4-BE49-F238E27FC236}">
                <a16:creationId xmlns:a16="http://schemas.microsoft.com/office/drawing/2014/main" xmlns="" id="{9B12ECC0-6236-49B0-ADB5-B045D66C40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D0AF29B-E1F3-4565-9FEC-4E13442F52B7}" type="slidenum">
              <a:rPr lang="en-US" altLang="en-US"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xmlns="" id="{9D1B6244-C5E7-4D86-A203-764BEF822B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xmlns="" id="{E5412847-FD60-400B-AA9D-2092F9AB4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xmlns="" id="{71000D4E-8A67-4003-8E87-772D9024C6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F365149-E38C-4DAC-84B8-8F4AFF2A5D63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xmlns="" id="{D4E0BBA3-E5B3-4DF0-BCF9-576ABB3C3B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xmlns="" id="{822619B1-76CC-405A-8360-27F1944D1B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xmlns="" id="{65DA9622-ECD4-4E4D-A9C5-B037F3BF22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E872443-CB56-4F1E-A9D0-0CA6A3CCD69F}" type="slidenum">
              <a:rPr lang="en-US" altLang="en-US">
                <a:latin typeface="Times New Roman" panose="02020603050405020304" pitchFamily="18" charset="0"/>
              </a:rPr>
              <a:pPr/>
              <a:t>45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1075" name="Rectangle 2">
            <a:extLst>
              <a:ext uri="{FF2B5EF4-FFF2-40B4-BE49-F238E27FC236}">
                <a16:creationId xmlns:a16="http://schemas.microsoft.com/office/drawing/2014/main" xmlns="" id="{A18C2702-4265-41C0-BAB1-23B3407FB8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xmlns="" id="{639B9B21-AD3F-4EC3-88E5-425A7776CE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>
            <a:extLst>
              <a:ext uri="{FF2B5EF4-FFF2-40B4-BE49-F238E27FC236}">
                <a16:creationId xmlns:a16="http://schemas.microsoft.com/office/drawing/2014/main" xmlns="" id="{173C5A7B-AD1F-42C6-ACEC-C22E37FDEF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9E28EDC-8892-4BD4-9B03-820979DFF076}" type="slidenum">
              <a:rPr lang="en-US" altLang="en-US">
                <a:latin typeface="Times New Roman" panose="02020603050405020304" pitchFamily="18" charset="0"/>
              </a:rPr>
              <a:pPr/>
              <a:t>46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2099" name="Rectangle 2">
            <a:extLst>
              <a:ext uri="{FF2B5EF4-FFF2-40B4-BE49-F238E27FC236}">
                <a16:creationId xmlns:a16="http://schemas.microsoft.com/office/drawing/2014/main" xmlns="" id="{D57D674F-0290-48DC-AE81-36542FB42F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>
            <a:extLst>
              <a:ext uri="{FF2B5EF4-FFF2-40B4-BE49-F238E27FC236}">
                <a16:creationId xmlns:a16="http://schemas.microsoft.com/office/drawing/2014/main" xmlns="" id="{3DD1A532-1569-4A5E-88FC-8C5BA0E7A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>
            <a:extLst>
              <a:ext uri="{FF2B5EF4-FFF2-40B4-BE49-F238E27FC236}">
                <a16:creationId xmlns:a16="http://schemas.microsoft.com/office/drawing/2014/main" xmlns="" id="{D517E168-3094-4E5B-84D7-5C0153B13B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F00E586-48D7-4940-A2DF-E461BD85B025}" type="slidenum">
              <a:rPr lang="en-US" altLang="en-US">
                <a:latin typeface="Times New Roman" panose="02020603050405020304" pitchFamily="18" charset="0"/>
              </a:rPr>
              <a:pPr/>
              <a:t>49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23" name="Rectangle 2">
            <a:extLst>
              <a:ext uri="{FF2B5EF4-FFF2-40B4-BE49-F238E27FC236}">
                <a16:creationId xmlns:a16="http://schemas.microsoft.com/office/drawing/2014/main" xmlns="" id="{A319D073-D867-48CB-B66A-DADB82FB0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>
            <a:extLst>
              <a:ext uri="{FF2B5EF4-FFF2-40B4-BE49-F238E27FC236}">
                <a16:creationId xmlns:a16="http://schemas.microsoft.com/office/drawing/2014/main" xmlns="" id="{57FA871D-7C7C-49FB-B8AC-D03BA6E068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>
            <a:extLst>
              <a:ext uri="{FF2B5EF4-FFF2-40B4-BE49-F238E27FC236}">
                <a16:creationId xmlns:a16="http://schemas.microsoft.com/office/drawing/2014/main" xmlns="" id="{805B1C17-66FA-4D85-BCF6-7A91DE02FC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A5281E3-0C39-498B-AF39-48565B4544FA}" type="slidenum">
              <a:rPr lang="en-US" altLang="en-US">
                <a:latin typeface="Times New Roman" panose="02020603050405020304" pitchFamily="18" charset="0"/>
              </a:rPr>
              <a:pPr/>
              <a:t>50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xmlns="" id="{1F9038FE-BD6E-44F1-ACE4-DD73792DB1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xmlns="" id="{6096AB29-C31A-45C0-B5E1-9D36AC040B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>
            <a:extLst>
              <a:ext uri="{FF2B5EF4-FFF2-40B4-BE49-F238E27FC236}">
                <a16:creationId xmlns:a16="http://schemas.microsoft.com/office/drawing/2014/main" xmlns="" id="{4F2D9B1C-DEA5-4665-B47D-209786DA89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D877D31-AB4E-4210-B2DB-080238C5EE9B}" type="slidenum">
              <a:rPr lang="en-US" altLang="en-US">
                <a:latin typeface="Times New Roman" panose="02020603050405020304" pitchFamily="18" charset="0"/>
              </a:rPr>
              <a:pPr/>
              <a:t>51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5171" name="Rectangle 2">
            <a:extLst>
              <a:ext uri="{FF2B5EF4-FFF2-40B4-BE49-F238E27FC236}">
                <a16:creationId xmlns:a16="http://schemas.microsoft.com/office/drawing/2014/main" xmlns="" id="{4FEDE9AA-CD44-4982-B7AE-FB416BFCBF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>
            <a:extLst>
              <a:ext uri="{FF2B5EF4-FFF2-40B4-BE49-F238E27FC236}">
                <a16:creationId xmlns:a16="http://schemas.microsoft.com/office/drawing/2014/main" xmlns="" id="{49FDFE4F-372F-44B2-A051-88D045B25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>
            <a:extLst>
              <a:ext uri="{FF2B5EF4-FFF2-40B4-BE49-F238E27FC236}">
                <a16:creationId xmlns:a16="http://schemas.microsoft.com/office/drawing/2014/main" xmlns="" id="{4C151E44-C6F0-41B5-B34F-C628B106DB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1B98D01-049E-4171-943F-B5ABC66237D0}" type="slidenum">
              <a:rPr lang="en-US" altLang="en-US">
                <a:latin typeface="Times New Roman" panose="02020603050405020304" pitchFamily="18" charset="0"/>
              </a:rPr>
              <a:pPr/>
              <a:t>52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xmlns="" id="{E82A76F2-128F-483D-9772-9EC72CDD50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>
            <a:extLst>
              <a:ext uri="{FF2B5EF4-FFF2-40B4-BE49-F238E27FC236}">
                <a16:creationId xmlns:a16="http://schemas.microsoft.com/office/drawing/2014/main" xmlns="" id="{42C6AA12-EFFD-48F7-8712-4AAE83A1B9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>
            <a:extLst>
              <a:ext uri="{FF2B5EF4-FFF2-40B4-BE49-F238E27FC236}">
                <a16:creationId xmlns:a16="http://schemas.microsoft.com/office/drawing/2014/main" xmlns="" id="{52A60322-55A6-48F1-BDAD-4359650DA0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ED7419C-205B-4822-9762-6573B1EDC7C6}" type="slidenum">
              <a:rPr lang="en-US" altLang="en-US">
                <a:latin typeface="Times New Roman" panose="02020603050405020304" pitchFamily="18" charset="0"/>
              </a:rPr>
              <a:pPr/>
              <a:t>53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7219" name="Rectangle 2">
            <a:extLst>
              <a:ext uri="{FF2B5EF4-FFF2-40B4-BE49-F238E27FC236}">
                <a16:creationId xmlns:a16="http://schemas.microsoft.com/office/drawing/2014/main" xmlns="" id="{12F1FD45-5D18-421B-B1DB-64EA20059B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>
            <a:extLst>
              <a:ext uri="{FF2B5EF4-FFF2-40B4-BE49-F238E27FC236}">
                <a16:creationId xmlns:a16="http://schemas.microsoft.com/office/drawing/2014/main" xmlns="" id="{D6A9EE16-EFCB-4E01-84DE-734D0AA18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>
            <a:extLst>
              <a:ext uri="{FF2B5EF4-FFF2-40B4-BE49-F238E27FC236}">
                <a16:creationId xmlns:a16="http://schemas.microsoft.com/office/drawing/2014/main" xmlns="" id="{BE2D0BFB-ECA4-4C07-8994-8A88F29AAD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FC82682-D545-467D-8124-18513B1E9CEB}" type="slidenum">
              <a:rPr lang="en-US" altLang="en-US">
                <a:latin typeface="Times New Roman" panose="02020603050405020304" pitchFamily="18" charset="0"/>
              </a:rPr>
              <a:pPr/>
              <a:t>55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8243" name="Rectangle 2">
            <a:extLst>
              <a:ext uri="{FF2B5EF4-FFF2-40B4-BE49-F238E27FC236}">
                <a16:creationId xmlns:a16="http://schemas.microsoft.com/office/drawing/2014/main" xmlns="" id="{5A43AED6-E6E9-43A7-AC93-64E1E9990A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xmlns="" id="{772FBEB7-042D-4152-8A9C-1370E47C76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>
            <a:extLst>
              <a:ext uri="{FF2B5EF4-FFF2-40B4-BE49-F238E27FC236}">
                <a16:creationId xmlns:a16="http://schemas.microsoft.com/office/drawing/2014/main" xmlns="" id="{28D453DF-2D5F-4B73-B4AC-B5CF546FD1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7D4C080-24BF-412B-8F06-E36EDFECF8DD}" type="slidenum">
              <a:rPr lang="en-US" altLang="en-US">
                <a:latin typeface="Times New Roman" panose="02020603050405020304" pitchFamily="18" charset="0"/>
              </a:rPr>
              <a:pPr/>
              <a:t>56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9267" name="Rectangle 2">
            <a:extLst>
              <a:ext uri="{FF2B5EF4-FFF2-40B4-BE49-F238E27FC236}">
                <a16:creationId xmlns:a16="http://schemas.microsoft.com/office/drawing/2014/main" xmlns="" id="{5B0E173E-03EA-4E90-8188-93FE2E0C3F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>
            <a:extLst>
              <a:ext uri="{FF2B5EF4-FFF2-40B4-BE49-F238E27FC236}">
                <a16:creationId xmlns:a16="http://schemas.microsoft.com/office/drawing/2014/main" xmlns="" id="{52774992-1B31-4E69-A7C1-2E636C6DFB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>
            <a:extLst>
              <a:ext uri="{FF2B5EF4-FFF2-40B4-BE49-F238E27FC236}">
                <a16:creationId xmlns:a16="http://schemas.microsoft.com/office/drawing/2014/main" xmlns="" id="{9280E73A-3A4D-4752-BAA4-1A310FEAB3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2676500-2F49-4FEE-A5A8-EF61C8B87081}" type="slidenum">
              <a:rPr lang="en-US" altLang="en-US">
                <a:latin typeface="Times New Roman" panose="02020603050405020304" pitchFamily="18" charset="0"/>
              </a:rPr>
              <a:pPr/>
              <a:t>57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0291" name="Rectangle 2">
            <a:extLst>
              <a:ext uri="{FF2B5EF4-FFF2-40B4-BE49-F238E27FC236}">
                <a16:creationId xmlns:a16="http://schemas.microsoft.com/office/drawing/2014/main" xmlns="" id="{A701F2A2-FCDE-49FF-B7E2-98FCCB5C7E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>
            <a:extLst>
              <a:ext uri="{FF2B5EF4-FFF2-40B4-BE49-F238E27FC236}">
                <a16:creationId xmlns:a16="http://schemas.microsoft.com/office/drawing/2014/main" xmlns="" id="{D974233A-95CA-4EDD-A652-9932AF03DB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xmlns="" id="{7EDF6219-82C1-4A93-ABED-5E34596BBC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8A3B3F0-AAF5-4CFC-A7B5-497CCE8C3F5E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xmlns="" id="{1956D3A9-AF53-4EE2-8367-5C87C40B8B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xmlns="" id="{EDD8E06E-9ABA-4101-95DC-533C74A921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>
            <a:extLst>
              <a:ext uri="{FF2B5EF4-FFF2-40B4-BE49-F238E27FC236}">
                <a16:creationId xmlns:a16="http://schemas.microsoft.com/office/drawing/2014/main" xmlns="" id="{EA78C8BE-AB62-4F13-B00E-23C8DED2CA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E6397F0-D1D0-4685-84E3-808C672B4567}" type="slidenum">
              <a:rPr lang="en-US" altLang="en-US">
                <a:latin typeface="Times New Roman" panose="02020603050405020304" pitchFamily="18" charset="0"/>
              </a:rPr>
              <a:pPr/>
              <a:t>59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39" name="Rectangle 2">
            <a:extLst>
              <a:ext uri="{FF2B5EF4-FFF2-40B4-BE49-F238E27FC236}">
                <a16:creationId xmlns:a16="http://schemas.microsoft.com/office/drawing/2014/main" xmlns="" id="{69050607-AE8D-4105-AE83-64E736433E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>
            <a:extLst>
              <a:ext uri="{FF2B5EF4-FFF2-40B4-BE49-F238E27FC236}">
                <a16:creationId xmlns:a16="http://schemas.microsoft.com/office/drawing/2014/main" xmlns="" id="{66ED02AB-6AB5-46AA-944A-EA7BCF3764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>
            <a:extLst>
              <a:ext uri="{FF2B5EF4-FFF2-40B4-BE49-F238E27FC236}">
                <a16:creationId xmlns:a16="http://schemas.microsoft.com/office/drawing/2014/main" xmlns="" id="{915C5E4C-7431-45EA-8BB3-5BD8E06B63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EAAEF08-9DD4-482D-90BC-07DC57F8A327}" type="slidenum">
              <a:rPr lang="en-US" altLang="en-US">
                <a:latin typeface="Times New Roman" panose="02020603050405020304" pitchFamily="18" charset="0"/>
              </a:rPr>
              <a:pPr/>
              <a:t>60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63" name="Rectangle 2">
            <a:extLst>
              <a:ext uri="{FF2B5EF4-FFF2-40B4-BE49-F238E27FC236}">
                <a16:creationId xmlns:a16="http://schemas.microsoft.com/office/drawing/2014/main" xmlns="" id="{558B275E-9CF5-48D4-A5BD-19F5360CA1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>
            <a:extLst>
              <a:ext uri="{FF2B5EF4-FFF2-40B4-BE49-F238E27FC236}">
                <a16:creationId xmlns:a16="http://schemas.microsoft.com/office/drawing/2014/main" xmlns="" id="{A74547C7-FBD4-4B6C-85C6-85B97262E9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>
            <a:extLst>
              <a:ext uri="{FF2B5EF4-FFF2-40B4-BE49-F238E27FC236}">
                <a16:creationId xmlns:a16="http://schemas.microsoft.com/office/drawing/2014/main" xmlns="" id="{6F0924F5-C8A0-4A82-B2C8-3A8764D335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E3A684B-4A3B-43F3-9569-2AE451F94590}" type="slidenum">
              <a:rPr lang="en-US" altLang="en-US">
                <a:latin typeface="Times New Roman" panose="02020603050405020304" pitchFamily="18" charset="0"/>
              </a:rPr>
              <a:pPr/>
              <a:t>61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4387" name="Rectangle 2">
            <a:extLst>
              <a:ext uri="{FF2B5EF4-FFF2-40B4-BE49-F238E27FC236}">
                <a16:creationId xmlns:a16="http://schemas.microsoft.com/office/drawing/2014/main" xmlns="" id="{6272F2C8-C727-4B13-8012-44109A3196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>
            <a:extLst>
              <a:ext uri="{FF2B5EF4-FFF2-40B4-BE49-F238E27FC236}">
                <a16:creationId xmlns:a16="http://schemas.microsoft.com/office/drawing/2014/main" xmlns="" id="{CBA7C6D9-345E-49A5-81CA-E9E72D3B9F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>
            <a:extLst>
              <a:ext uri="{FF2B5EF4-FFF2-40B4-BE49-F238E27FC236}">
                <a16:creationId xmlns:a16="http://schemas.microsoft.com/office/drawing/2014/main" xmlns="" id="{E5CE511C-DD44-4CC6-9CBE-9703CA8C25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3DACEB9-9E2C-4066-B0B4-6F4B7E0755DC}" type="slidenum">
              <a:rPr lang="en-US" altLang="en-US">
                <a:latin typeface="Times New Roman" panose="02020603050405020304" pitchFamily="18" charset="0"/>
              </a:rPr>
              <a:pPr/>
              <a:t>62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5411" name="Rectangle 2">
            <a:extLst>
              <a:ext uri="{FF2B5EF4-FFF2-40B4-BE49-F238E27FC236}">
                <a16:creationId xmlns:a16="http://schemas.microsoft.com/office/drawing/2014/main" xmlns="" id="{597FC37B-8921-4AC3-B9D3-A6A5032350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>
            <a:extLst>
              <a:ext uri="{FF2B5EF4-FFF2-40B4-BE49-F238E27FC236}">
                <a16:creationId xmlns:a16="http://schemas.microsoft.com/office/drawing/2014/main" xmlns="" id="{CF833D2F-50D5-4C3B-8971-F677EE3583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>
            <a:extLst>
              <a:ext uri="{FF2B5EF4-FFF2-40B4-BE49-F238E27FC236}">
                <a16:creationId xmlns:a16="http://schemas.microsoft.com/office/drawing/2014/main" xmlns="" id="{278167FF-68E7-4609-AA07-5811322003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>
            <a:extLst>
              <a:ext uri="{FF2B5EF4-FFF2-40B4-BE49-F238E27FC236}">
                <a16:creationId xmlns:a16="http://schemas.microsoft.com/office/drawing/2014/main" xmlns="" id="{F62007A9-F825-4249-B71C-96CE76C933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>
            <a:extLst>
              <a:ext uri="{FF2B5EF4-FFF2-40B4-BE49-F238E27FC236}">
                <a16:creationId xmlns:a16="http://schemas.microsoft.com/office/drawing/2014/main" xmlns="" id="{7EC77DD2-9B86-424C-BB4C-63BF79E105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38AE1AD-3F56-4889-BDA2-43C04193A71C}" type="slidenum">
              <a:rPr lang="en-US" altLang="en-US">
                <a:latin typeface="Times New Roman" panose="02020603050405020304" pitchFamily="18" charset="0"/>
              </a:rPr>
              <a:pPr/>
              <a:t>64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7459" name="Rectangle 2">
            <a:extLst>
              <a:ext uri="{FF2B5EF4-FFF2-40B4-BE49-F238E27FC236}">
                <a16:creationId xmlns:a16="http://schemas.microsoft.com/office/drawing/2014/main" xmlns="" id="{9ACCB673-3231-4E3A-8A17-1FEB8B70B1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>
            <a:extLst>
              <a:ext uri="{FF2B5EF4-FFF2-40B4-BE49-F238E27FC236}">
                <a16:creationId xmlns:a16="http://schemas.microsoft.com/office/drawing/2014/main" xmlns="" id="{CA63D3B0-42BE-44B8-A3E2-964AF31408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>
            <a:extLst>
              <a:ext uri="{FF2B5EF4-FFF2-40B4-BE49-F238E27FC236}">
                <a16:creationId xmlns:a16="http://schemas.microsoft.com/office/drawing/2014/main" xmlns="" id="{8BEEDF24-5968-420B-81A6-9FE8EB2344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87D0B8B-BAFD-4A3D-B391-FA971194D587}" type="slidenum">
              <a:rPr lang="en-US" altLang="en-US">
                <a:latin typeface="Times New Roman" panose="02020603050405020304" pitchFamily="18" charset="0"/>
              </a:rPr>
              <a:pPr/>
              <a:t>65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8483" name="Rectangle 2">
            <a:extLst>
              <a:ext uri="{FF2B5EF4-FFF2-40B4-BE49-F238E27FC236}">
                <a16:creationId xmlns:a16="http://schemas.microsoft.com/office/drawing/2014/main" xmlns="" id="{7AFA0411-D5C7-44F5-92FB-4A81DF3D60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>
            <a:extLst>
              <a:ext uri="{FF2B5EF4-FFF2-40B4-BE49-F238E27FC236}">
                <a16:creationId xmlns:a16="http://schemas.microsoft.com/office/drawing/2014/main" xmlns="" id="{E683C887-9813-4BAE-8C1E-9184E7ADE6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>
            <a:extLst>
              <a:ext uri="{FF2B5EF4-FFF2-40B4-BE49-F238E27FC236}">
                <a16:creationId xmlns:a16="http://schemas.microsoft.com/office/drawing/2014/main" xmlns="" id="{A2EE2621-441A-47D4-B399-3CB8773702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70A1341-C92E-4F22-99B6-43D85D252F2A}" type="slidenum">
              <a:rPr lang="en-US" altLang="en-US">
                <a:latin typeface="Times New Roman" panose="02020603050405020304" pitchFamily="18" charset="0"/>
              </a:rPr>
              <a:pPr/>
              <a:t>66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9507" name="Rectangle 2">
            <a:extLst>
              <a:ext uri="{FF2B5EF4-FFF2-40B4-BE49-F238E27FC236}">
                <a16:creationId xmlns:a16="http://schemas.microsoft.com/office/drawing/2014/main" xmlns="" id="{943D789C-96B6-4CD8-BF4B-586C6695E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>
            <a:extLst>
              <a:ext uri="{FF2B5EF4-FFF2-40B4-BE49-F238E27FC236}">
                <a16:creationId xmlns:a16="http://schemas.microsoft.com/office/drawing/2014/main" xmlns="" id="{AE772594-B020-4887-B006-EBA746493F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>
            <a:extLst>
              <a:ext uri="{FF2B5EF4-FFF2-40B4-BE49-F238E27FC236}">
                <a16:creationId xmlns:a16="http://schemas.microsoft.com/office/drawing/2014/main" xmlns="" id="{DCE7D996-9F9E-4347-BCF2-24A8BF9B68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96D20E2-6F0E-4310-B85C-56C40751DFA6}" type="slidenum">
              <a:rPr lang="en-US" altLang="en-US">
                <a:latin typeface="Times New Roman" panose="02020603050405020304" pitchFamily="18" charset="0"/>
              </a:rPr>
              <a:pPr/>
              <a:t>67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0531" name="Rectangle 2">
            <a:extLst>
              <a:ext uri="{FF2B5EF4-FFF2-40B4-BE49-F238E27FC236}">
                <a16:creationId xmlns:a16="http://schemas.microsoft.com/office/drawing/2014/main" xmlns="" id="{006B23E7-D1B0-4608-9D99-3972F8CE97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>
            <a:extLst>
              <a:ext uri="{FF2B5EF4-FFF2-40B4-BE49-F238E27FC236}">
                <a16:creationId xmlns:a16="http://schemas.microsoft.com/office/drawing/2014/main" xmlns="" id="{D0CECFB1-4291-4316-886C-C03A781430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>
            <a:extLst>
              <a:ext uri="{FF2B5EF4-FFF2-40B4-BE49-F238E27FC236}">
                <a16:creationId xmlns:a16="http://schemas.microsoft.com/office/drawing/2014/main" xmlns="" id="{492DF3B2-6C49-4F9C-A110-A174063523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B346C7A-1455-4A31-B80D-17977E7A4EF8}" type="slidenum">
              <a:rPr lang="en-US" altLang="en-US">
                <a:latin typeface="Times New Roman" panose="02020603050405020304" pitchFamily="18" charset="0"/>
              </a:rPr>
              <a:pPr/>
              <a:t>68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1555" name="Rectangle 2">
            <a:extLst>
              <a:ext uri="{FF2B5EF4-FFF2-40B4-BE49-F238E27FC236}">
                <a16:creationId xmlns:a16="http://schemas.microsoft.com/office/drawing/2014/main" xmlns="" id="{6CCEDD2E-339A-4418-835D-64B58B7235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>
            <a:extLst>
              <a:ext uri="{FF2B5EF4-FFF2-40B4-BE49-F238E27FC236}">
                <a16:creationId xmlns:a16="http://schemas.microsoft.com/office/drawing/2014/main" xmlns="" id="{C57B1906-6C47-46E2-BDAD-997A0BD236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xmlns="" id="{2E8E951B-6D4F-4F3C-BA0F-CE3137BC43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AEBF62B-A5D8-4ED3-B7C7-E5B4C8E4833B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xmlns="" id="{609817C1-9D09-405F-A4BE-35AA840FB3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xmlns="" id="{3C7757C3-4E01-44F0-9943-4A8D5D2ED2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>
            <a:extLst>
              <a:ext uri="{FF2B5EF4-FFF2-40B4-BE49-F238E27FC236}">
                <a16:creationId xmlns:a16="http://schemas.microsoft.com/office/drawing/2014/main" xmlns="" id="{BD92895B-4956-49C8-82F0-80BD7C3FB3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F514684-2866-4F4C-BBA1-FDD60510CA6C}" type="slidenum">
              <a:rPr lang="en-US" altLang="en-US">
                <a:latin typeface="Times New Roman" panose="02020603050405020304" pitchFamily="18" charset="0"/>
              </a:rPr>
              <a:pPr/>
              <a:t>69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2579" name="Rectangle 2">
            <a:extLst>
              <a:ext uri="{FF2B5EF4-FFF2-40B4-BE49-F238E27FC236}">
                <a16:creationId xmlns:a16="http://schemas.microsoft.com/office/drawing/2014/main" xmlns="" id="{908E9BE6-BEEA-4EFA-87DA-D8D4D67D2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>
            <a:extLst>
              <a:ext uri="{FF2B5EF4-FFF2-40B4-BE49-F238E27FC236}">
                <a16:creationId xmlns:a16="http://schemas.microsoft.com/office/drawing/2014/main" xmlns="" id="{F1113B83-162C-4998-89A0-8B8A49BA07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>
            <a:extLst>
              <a:ext uri="{FF2B5EF4-FFF2-40B4-BE49-F238E27FC236}">
                <a16:creationId xmlns:a16="http://schemas.microsoft.com/office/drawing/2014/main" xmlns="" id="{A7204802-73F0-4EFE-80F8-B5F8745CBD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D7FEAF7-4BEB-42B5-B76A-25A683C8B678}" type="slidenum">
              <a:rPr lang="en-US" altLang="en-US">
                <a:latin typeface="Times New Roman" panose="02020603050405020304" pitchFamily="18" charset="0"/>
              </a:rPr>
              <a:pPr/>
              <a:t>70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3603" name="Rectangle 2">
            <a:extLst>
              <a:ext uri="{FF2B5EF4-FFF2-40B4-BE49-F238E27FC236}">
                <a16:creationId xmlns:a16="http://schemas.microsoft.com/office/drawing/2014/main" xmlns="" id="{3EF8D3C4-8F2E-438D-BB36-43E69FF1D8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>
            <a:extLst>
              <a:ext uri="{FF2B5EF4-FFF2-40B4-BE49-F238E27FC236}">
                <a16:creationId xmlns:a16="http://schemas.microsoft.com/office/drawing/2014/main" xmlns="" id="{C4C68196-D54E-4148-B032-CB54D71FDB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>
            <a:extLst>
              <a:ext uri="{FF2B5EF4-FFF2-40B4-BE49-F238E27FC236}">
                <a16:creationId xmlns:a16="http://schemas.microsoft.com/office/drawing/2014/main" xmlns="" id="{EC2E17CB-4D30-407C-BFB4-332CEFB719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3E10020-71C2-454F-B242-56666943DF34}" type="slidenum">
              <a:rPr lang="en-US" altLang="en-US">
                <a:latin typeface="Times New Roman" panose="02020603050405020304" pitchFamily="18" charset="0"/>
              </a:rPr>
              <a:pPr/>
              <a:t>71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4627" name="Rectangle 2">
            <a:extLst>
              <a:ext uri="{FF2B5EF4-FFF2-40B4-BE49-F238E27FC236}">
                <a16:creationId xmlns:a16="http://schemas.microsoft.com/office/drawing/2014/main" xmlns="" id="{F12DF0AA-3AA1-48FF-AE11-5633BA1365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>
            <a:extLst>
              <a:ext uri="{FF2B5EF4-FFF2-40B4-BE49-F238E27FC236}">
                <a16:creationId xmlns:a16="http://schemas.microsoft.com/office/drawing/2014/main" xmlns="" id="{5CCB7352-60B6-4ACB-9204-DD7FB14CB8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>
            <a:extLst>
              <a:ext uri="{FF2B5EF4-FFF2-40B4-BE49-F238E27FC236}">
                <a16:creationId xmlns:a16="http://schemas.microsoft.com/office/drawing/2014/main" xmlns="" id="{2796DFB2-176E-4C36-8157-233A382622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819EF8C-4231-4782-B39A-7B2E0F77F2B4}" type="slidenum">
              <a:rPr lang="en-US" altLang="en-US">
                <a:latin typeface="Times New Roman" panose="02020603050405020304" pitchFamily="18" charset="0"/>
              </a:rPr>
              <a:pPr/>
              <a:t>72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5651" name="Rectangle 2">
            <a:extLst>
              <a:ext uri="{FF2B5EF4-FFF2-40B4-BE49-F238E27FC236}">
                <a16:creationId xmlns:a16="http://schemas.microsoft.com/office/drawing/2014/main" xmlns="" id="{6BA96F8A-0303-451B-8FF0-F0231FFBE8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>
            <a:extLst>
              <a:ext uri="{FF2B5EF4-FFF2-40B4-BE49-F238E27FC236}">
                <a16:creationId xmlns:a16="http://schemas.microsoft.com/office/drawing/2014/main" xmlns="" id="{C2E866F9-9F63-4267-AE12-FD26BF4B92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xmlns="" id="{F465EF95-595A-4F41-97F1-F2BBA1F412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8CCE5AD-C314-4DFB-97F8-C64B9C4C8E4F}" type="slidenum">
              <a:rPr lang="en-US" altLang="en-US">
                <a:latin typeface="Times New Roman" panose="02020603050405020304" pitchFamily="18" charset="0"/>
              </a:rPr>
              <a:pPr/>
              <a:t>73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xmlns="" id="{DBE3F616-377A-4393-9F02-287285E02A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xmlns="" id="{C682FE68-026E-4D64-ACA9-90978CF26E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>
            <a:extLst>
              <a:ext uri="{FF2B5EF4-FFF2-40B4-BE49-F238E27FC236}">
                <a16:creationId xmlns:a16="http://schemas.microsoft.com/office/drawing/2014/main" xmlns="" id="{56B4D174-7712-4CB1-A41E-3E47996C66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B090860-9AF5-424D-A333-7DC8522BDD90}" type="slidenum">
              <a:rPr lang="en-US" altLang="en-US">
                <a:latin typeface="Times New Roman" panose="02020603050405020304" pitchFamily="18" charset="0"/>
              </a:rPr>
              <a:pPr/>
              <a:t>74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7699" name="Rectangle 2">
            <a:extLst>
              <a:ext uri="{FF2B5EF4-FFF2-40B4-BE49-F238E27FC236}">
                <a16:creationId xmlns:a16="http://schemas.microsoft.com/office/drawing/2014/main" xmlns="" id="{D34CB649-2117-4081-91C0-CE968BFCFC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>
            <a:extLst>
              <a:ext uri="{FF2B5EF4-FFF2-40B4-BE49-F238E27FC236}">
                <a16:creationId xmlns:a16="http://schemas.microsoft.com/office/drawing/2014/main" xmlns="" id="{1E59B376-3E44-42AB-A505-B2EEEB3625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>
            <a:extLst>
              <a:ext uri="{FF2B5EF4-FFF2-40B4-BE49-F238E27FC236}">
                <a16:creationId xmlns:a16="http://schemas.microsoft.com/office/drawing/2014/main" xmlns="" id="{C5866CDD-4811-42A2-B280-A13D1C6C07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75CAD1E-1E22-4637-B2E6-50F21264D3FA}" type="slidenum">
              <a:rPr lang="en-US" altLang="en-US">
                <a:latin typeface="Times New Roman" panose="02020603050405020304" pitchFamily="18" charset="0"/>
              </a:rPr>
              <a:pPr/>
              <a:t>75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8723" name="Rectangle 2">
            <a:extLst>
              <a:ext uri="{FF2B5EF4-FFF2-40B4-BE49-F238E27FC236}">
                <a16:creationId xmlns:a16="http://schemas.microsoft.com/office/drawing/2014/main" xmlns="" id="{C26A336E-B0A4-4355-9177-376B281134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>
            <a:extLst>
              <a:ext uri="{FF2B5EF4-FFF2-40B4-BE49-F238E27FC236}">
                <a16:creationId xmlns:a16="http://schemas.microsoft.com/office/drawing/2014/main" xmlns="" id="{A2DC4382-E997-4207-A545-B2CB280F0B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>
            <a:extLst>
              <a:ext uri="{FF2B5EF4-FFF2-40B4-BE49-F238E27FC236}">
                <a16:creationId xmlns:a16="http://schemas.microsoft.com/office/drawing/2014/main" xmlns="" id="{93E4F0CE-D923-4137-8356-335CED0DA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6658769-8F6C-489F-90D1-9CC8B1660090}" type="slidenum">
              <a:rPr lang="en-US" altLang="en-US">
                <a:latin typeface="Times New Roman" panose="02020603050405020304" pitchFamily="18" charset="0"/>
              </a:rPr>
              <a:pPr/>
              <a:t>76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9747" name="Rectangle 2">
            <a:extLst>
              <a:ext uri="{FF2B5EF4-FFF2-40B4-BE49-F238E27FC236}">
                <a16:creationId xmlns:a16="http://schemas.microsoft.com/office/drawing/2014/main" xmlns="" id="{60738C59-F0E4-448F-A9D3-AD8236E66B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>
            <a:extLst>
              <a:ext uri="{FF2B5EF4-FFF2-40B4-BE49-F238E27FC236}">
                <a16:creationId xmlns:a16="http://schemas.microsoft.com/office/drawing/2014/main" xmlns="" id="{976268BD-A21D-4A9C-83D9-F6E58693A9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>
            <a:extLst>
              <a:ext uri="{FF2B5EF4-FFF2-40B4-BE49-F238E27FC236}">
                <a16:creationId xmlns:a16="http://schemas.microsoft.com/office/drawing/2014/main" xmlns="" id="{590FCDA9-D6D2-4A25-9451-9A1C9532C5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BBE8513-7EE7-473B-AF73-11B00E2FA16E}" type="slidenum">
              <a:rPr lang="en-US" altLang="en-US">
                <a:latin typeface="Times New Roman" panose="02020603050405020304" pitchFamily="18" charset="0"/>
              </a:rPr>
              <a:pPr/>
              <a:t>77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0771" name="Rectangle 2">
            <a:extLst>
              <a:ext uri="{FF2B5EF4-FFF2-40B4-BE49-F238E27FC236}">
                <a16:creationId xmlns:a16="http://schemas.microsoft.com/office/drawing/2014/main" xmlns="" id="{8907C65B-75F9-4EFC-95B6-AD05FDE781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xmlns="" id="{54E0E54F-40AD-446E-881F-0326A4A41B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>
            <a:extLst>
              <a:ext uri="{FF2B5EF4-FFF2-40B4-BE49-F238E27FC236}">
                <a16:creationId xmlns:a16="http://schemas.microsoft.com/office/drawing/2014/main" xmlns="" id="{1837ECB5-7162-4CEC-A47D-E4BE9B6BEC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09FEF30-9510-4C58-8BDC-945E5163F881}" type="slidenum">
              <a:rPr lang="en-US" altLang="en-US">
                <a:latin typeface="Times New Roman" panose="02020603050405020304" pitchFamily="18" charset="0"/>
              </a:rPr>
              <a:pPr/>
              <a:t>78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1795" name="Rectangle 2">
            <a:extLst>
              <a:ext uri="{FF2B5EF4-FFF2-40B4-BE49-F238E27FC236}">
                <a16:creationId xmlns:a16="http://schemas.microsoft.com/office/drawing/2014/main" xmlns="" id="{07995171-3EE2-4E73-8490-2043FAF0F7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>
            <a:extLst>
              <a:ext uri="{FF2B5EF4-FFF2-40B4-BE49-F238E27FC236}">
                <a16:creationId xmlns:a16="http://schemas.microsoft.com/office/drawing/2014/main" xmlns="" id="{8C7CE5D7-69FE-4842-BF55-75D2A5D5EA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xmlns="" id="{9EE992A3-26D2-44B8-92BB-28FFF646A2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955654F-329B-48DD-8FA1-1D00BD4AA2CD}" type="slidenum">
              <a:rPr lang="en-US" altLang="en-US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xmlns="" id="{3C5E8084-CD27-45F0-948B-527CF3E8CC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xmlns="" id="{01C2F6CE-343E-4E7D-B50B-7FBBE87E4F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>
            <a:extLst>
              <a:ext uri="{FF2B5EF4-FFF2-40B4-BE49-F238E27FC236}">
                <a16:creationId xmlns:a16="http://schemas.microsoft.com/office/drawing/2014/main" xmlns="" id="{9D6C97B1-3832-4F66-B910-70D74BAE37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23FEAB0-D0B8-4413-8091-47B30D592B6D}" type="slidenum">
              <a:rPr lang="en-US" altLang="en-US">
                <a:latin typeface="Times New Roman" panose="02020603050405020304" pitchFamily="18" charset="0"/>
              </a:rPr>
              <a:pPr/>
              <a:t>79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2819" name="Rectangle 2">
            <a:extLst>
              <a:ext uri="{FF2B5EF4-FFF2-40B4-BE49-F238E27FC236}">
                <a16:creationId xmlns:a16="http://schemas.microsoft.com/office/drawing/2014/main" xmlns="" id="{0CEA0066-5027-4471-91EA-9985ABD18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xmlns="" id="{47BEC658-299A-49A8-97E6-0EB7A45AE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>
            <a:extLst>
              <a:ext uri="{FF2B5EF4-FFF2-40B4-BE49-F238E27FC236}">
                <a16:creationId xmlns:a16="http://schemas.microsoft.com/office/drawing/2014/main" xmlns="" id="{24D3D8AE-4DAC-4DEE-AA5C-7B9D62ADCA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2644C32-2110-4DA3-B36E-B20BD12B7688}" type="slidenum">
              <a:rPr lang="en-US" altLang="en-US">
                <a:latin typeface="Times New Roman" panose="02020603050405020304" pitchFamily="18" charset="0"/>
              </a:rPr>
              <a:pPr/>
              <a:t>81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5891" name="Rectangle 2">
            <a:extLst>
              <a:ext uri="{FF2B5EF4-FFF2-40B4-BE49-F238E27FC236}">
                <a16:creationId xmlns:a16="http://schemas.microsoft.com/office/drawing/2014/main" xmlns="" id="{4CF9635B-E972-4ADB-922D-5E8C0E1E47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>
            <a:extLst>
              <a:ext uri="{FF2B5EF4-FFF2-40B4-BE49-F238E27FC236}">
                <a16:creationId xmlns:a16="http://schemas.microsoft.com/office/drawing/2014/main" xmlns="" id="{DF851186-E4D7-4063-9EAE-A010C389F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>
            <a:extLst>
              <a:ext uri="{FF2B5EF4-FFF2-40B4-BE49-F238E27FC236}">
                <a16:creationId xmlns:a16="http://schemas.microsoft.com/office/drawing/2014/main" xmlns="" id="{08E7E262-8EBF-413C-9234-CC065C7AF1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DFFE3F1-2A37-4DDB-9015-6B1A489622A6}" type="slidenum">
              <a:rPr lang="en-US" altLang="en-US">
                <a:latin typeface="Times New Roman" panose="02020603050405020304" pitchFamily="18" charset="0"/>
              </a:rPr>
              <a:pPr/>
              <a:t>83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7939" name="Rectangle 2">
            <a:extLst>
              <a:ext uri="{FF2B5EF4-FFF2-40B4-BE49-F238E27FC236}">
                <a16:creationId xmlns:a16="http://schemas.microsoft.com/office/drawing/2014/main" xmlns="" id="{1CA3503E-2100-4841-8172-91A48E6295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>
            <a:extLst>
              <a:ext uri="{FF2B5EF4-FFF2-40B4-BE49-F238E27FC236}">
                <a16:creationId xmlns:a16="http://schemas.microsoft.com/office/drawing/2014/main" xmlns="" id="{22017BA5-0BDF-40DF-95A5-92B8BA34EC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>
            <a:extLst>
              <a:ext uri="{FF2B5EF4-FFF2-40B4-BE49-F238E27FC236}">
                <a16:creationId xmlns:a16="http://schemas.microsoft.com/office/drawing/2014/main" xmlns="" id="{36A2E6F0-7B4E-4BB4-8DB7-B5394FE970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85EF551-EF8F-46DA-A89F-7791386C4B4D}" type="slidenum">
              <a:rPr lang="en-US" altLang="en-US">
                <a:latin typeface="Times New Roman" panose="02020603050405020304" pitchFamily="18" charset="0"/>
              </a:rPr>
              <a:pPr/>
              <a:t>84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8963" name="Rectangle 2">
            <a:extLst>
              <a:ext uri="{FF2B5EF4-FFF2-40B4-BE49-F238E27FC236}">
                <a16:creationId xmlns:a16="http://schemas.microsoft.com/office/drawing/2014/main" xmlns="" id="{AF9BF14E-5289-4565-8CAE-65B3175276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>
            <a:extLst>
              <a:ext uri="{FF2B5EF4-FFF2-40B4-BE49-F238E27FC236}">
                <a16:creationId xmlns:a16="http://schemas.microsoft.com/office/drawing/2014/main" xmlns="" id="{27E7C323-6FDB-491B-A617-3A92C17578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>
            <a:extLst>
              <a:ext uri="{FF2B5EF4-FFF2-40B4-BE49-F238E27FC236}">
                <a16:creationId xmlns:a16="http://schemas.microsoft.com/office/drawing/2014/main" xmlns="" id="{C0BEDB21-9A7F-45C8-BE9F-43E404991A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D3CA6C3-4E4A-4280-9B61-3AC42C0B926C}" type="slidenum">
              <a:rPr lang="en-US" altLang="en-US">
                <a:latin typeface="Times New Roman" panose="02020603050405020304" pitchFamily="18" charset="0"/>
              </a:rPr>
              <a:pPr/>
              <a:t>85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9987" name="Rectangle 2">
            <a:extLst>
              <a:ext uri="{FF2B5EF4-FFF2-40B4-BE49-F238E27FC236}">
                <a16:creationId xmlns:a16="http://schemas.microsoft.com/office/drawing/2014/main" xmlns="" id="{E5E2401C-DC3B-4423-9600-C48ABE98CC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>
            <a:extLst>
              <a:ext uri="{FF2B5EF4-FFF2-40B4-BE49-F238E27FC236}">
                <a16:creationId xmlns:a16="http://schemas.microsoft.com/office/drawing/2014/main" xmlns="" id="{A230136D-417F-43C6-B047-6351301C5B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xmlns="" id="{AFBD6615-ED48-4079-BAA7-A84844D677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48E5558-88DF-40FE-90FF-9EB1FEE63A86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xmlns="" id="{B825ED8D-9E3E-4698-BB5C-C026B0475B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xmlns="" id="{0D5306E4-3AAE-4121-B023-8B43D082CA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xmlns="" id="{0BFD4EBE-353D-4C31-99D7-B7C3FEC6C1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8B80A18-0C17-4A8A-A28E-1B3AD0E8B888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xmlns="" id="{8A02C982-0312-4EC7-A741-67B0BEDA49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xmlns="" id="{11F7861C-35C5-4B12-8A55-F7A16557D9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>
            <a:extLst>
              <a:ext uri="{FF2B5EF4-FFF2-40B4-BE49-F238E27FC236}">
                <a16:creationId xmlns:a16="http://schemas.microsoft.com/office/drawing/2014/main" xmlns="" id="{AA015233-DFC5-4181-9DBD-191581D3DF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3AA9686-8C45-4B6B-B192-53184893EC9B}" type="slidenum">
              <a:rPr lang="en-US" altLang="en-US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4451" name="Rectangle 2">
            <a:extLst>
              <a:ext uri="{FF2B5EF4-FFF2-40B4-BE49-F238E27FC236}">
                <a16:creationId xmlns:a16="http://schemas.microsoft.com/office/drawing/2014/main" xmlns="" id="{D606F670-2456-4E74-98E3-6F89925388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>
            <a:extLst>
              <a:ext uri="{FF2B5EF4-FFF2-40B4-BE49-F238E27FC236}">
                <a16:creationId xmlns:a16="http://schemas.microsoft.com/office/drawing/2014/main" xmlns="" id="{81CE9A51-74EA-466B-956F-199FC346E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Bahnschrif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0" y="3649464"/>
            <a:ext cx="9144000" cy="2880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07790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65832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3028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>
            <a:off x="6560740" y="6393338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Sheli</a:t>
            </a:r>
            <a:r>
              <a:rPr lang="en-GB" dirty="0" smtClean="0"/>
              <a:t> </a:t>
            </a:r>
            <a:r>
              <a:rPr lang="en-GB" dirty="0" err="1" smtClean="0"/>
              <a:t>Sinha</a:t>
            </a:r>
            <a:r>
              <a:rPr lang="en-GB" dirty="0" smtClean="0"/>
              <a:t> </a:t>
            </a:r>
            <a:r>
              <a:rPr lang="en-GB" dirty="0" err="1" smtClean="0"/>
              <a:t>Chaudhuri</a:t>
            </a:r>
            <a:endParaRPr lang="en-IN" dirty="0"/>
          </a:p>
        </p:txBody>
      </p:sp>
      <p:pic>
        <p:nvPicPr>
          <p:cNvPr id="1026" name="Picture 2" descr="What is an Operating System?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0" y="6031982"/>
            <a:ext cx="2843808" cy="8260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0814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76474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9338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96801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06271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72722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161357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3738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82041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752600"/>
          </a:xfrm>
        </p:spPr>
        <p:txBody>
          <a:bodyPr/>
          <a:lstStyle/>
          <a:p>
            <a:r>
              <a:rPr lang="en-GB" dirty="0" err="1" smtClean="0">
                <a:solidFill>
                  <a:srgbClr val="C00000"/>
                </a:solidFill>
              </a:rPr>
              <a:t>Sheli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Sinha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Chaudhuri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Professor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ETCE Department</a:t>
            </a:r>
            <a:endParaRPr lang="en-IN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6267CC3E-EC1E-46E0-9E0F-27020BA348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71475" y="1900238"/>
            <a:ext cx="8458200" cy="1143000"/>
          </a:xfrm>
          <a:noFill/>
        </p:spPr>
        <p:txBody>
          <a:bodyPr/>
          <a:lstStyle/>
          <a:p>
            <a:r>
              <a:rPr lang="en-US" altLang="en-US" dirty="0" smtClean="0"/>
              <a:t>Chapter 10:  Virtual Memory</a:t>
            </a: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325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CF69F4A5-E6CB-4B0B-8299-F4A8C1CEFA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7382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Demand Paging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FD2BC1A3-DFC6-4D60-B5FB-EA52511A2F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6" y="1261355"/>
            <a:ext cx="7604158" cy="509746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Could bring entire process into memory at load time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Or bring a page into memory only when it is needed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Less I/O needed, no unnecessary I/O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Less memory needed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Faster response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More users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Similar to paging system with swapping (diagram on right)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Page is needed </a:t>
            </a:r>
            <a:r>
              <a:rPr lang="en-US" altLang="en-US" dirty="0">
                <a:sym typeface="Symbol" panose="05050102010706020507" pitchFamily="18" charset="2"/>
              </a:rPr>
              <a:t> reference to it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invalid reference </a:t>
            </a:r>
            <a:r>
              <a:rPr lang="en-US" altLang="en-US" dirty="0">
                <a:sym typeface="Symbol" panose="05050102010706020507" pitchFamily="18" charset="2"/>
              </a:rPr>
              <a:t> abort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sym typeface="Symbol" panose="05050102010706020507" pitchFamily="18" charset="2"/>
              </a:rPr>
              <a:t>not-in-memory  bring to memory</a:t>
            </a: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anose="05050102010706020507" pitchFamily="18" charset="2"/>
              </a:rPr>
              <a:t>Lazy swapper </a:t>
            </a:r>
            <a:r>
              <a:rPr lang="en-US" altLang="en-US" dirty="0">
                <a:sym typeface="Symbol" panose="05050102010706020507" pitchFamily="18" charset="2"/>
              </a:rPr>
              <a:t>– never swaps a page into memory unless page will be needed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sym typeface="Symbol" panose="05050102010706020507" pitchFamily="18" charset="2"/>
              </a:rPr>
              <a:t>Swapper that deals with pages is a </a:t>
            </a: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anose="05050102010706020507" pitchFamily="18" charset="2"/>
              </a:rPr>
              <a:t>pager</a:t>
            </a:r>
          </a:p>
          <a:p>
            <a:pPr lvl="1">
              <a:lnSpc>
                <a:spcPct val="9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6699"/>
              </a:solidFill>
              <a:latin typeface="+mj-lt"/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9C06DF40-C8BE-4D63-864C-842E26CBB1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7382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Demand Paging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xmlns="" id="{4FA26912-DDBD-4FE1-BFA7-E72BE4D7C0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990600"/>
            <a:ext cx="4049745" cy="5029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Could bring entire process into memory at load time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Or bring a page into memory only when it is needed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Less I/O needed, no unnecessary I/O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Less memory needed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Faster response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More users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Similar to paging system with swapping (diagram on right)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</a:pPr>
            <a:endParaRPr lang="en-US" altLang="en-US" dirty="0">
              <a:sym typeface="Symbol" panose="05050102010706020507" pitchFamily="18" charset="2"/>
            </a:endParaRPr>
          </a:p>
        </p:txBody>
      </p:sp>
      <p:pic>
        <p:nvPicPr>
          <p:cNvPr id="14340" name="Picture 4" descr="9">
            <a:extLst>
              <a:ext uri="{FF2B5EF4-FFF2-40B4-BE49-F238E27FC236}">
                <a16:creationId xmlns:a16="http://schemas.microsoft.com/office/drawing/2014/main" xmlns="" id="{A3D70552-8B37-46D6-A4A0-489B357F4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75" y="1701800"/>
            <a:ext cx="3878263" cy="35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xmlns="" id="{0264511C-9394-4FB0-8A88-DD12566F9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8937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Basic Concepts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xmlns="" id="{5F816111-C06D-4FA2-86A2-9368F11D4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426" y="1191243"/>
            <a:ext cx="7697755" cy="4530725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With swapping, pager guesses which pages will be used before swapping out again</a:t>
            </a:r>
          </a:p>
          <a:p>
            <a:r>
              <a:rPr lang="en-US" altLang="en-US" dirty="0"/>
              <a:t>Instead, pager brings in only those pages into memory</a:t>
            </a:r>
          </a:p>
          <a:p>
            <a:r>
              <a:rPr lang="en-US" altLang="en-US" dirty="0"/>
              <a:t>How to determine that set of pages?</a:t>
            </a:r>
          </a:p>
          <a:p>
            <a:pPr lvl="1"/>
            <a:r>
              <a:rPr lang="en-US" altLang="en-US" dirty="0"/>
              <a:t>Need new MMU functionality to implement demand paging</a:t>
            </a:r>
          </a:p>
          <a:p>
            <a:r>
              <a:rPr lang="en-US" altLang="en-US" dirty="0"/>
              <a:t>If pages needed are already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memory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resident</a:t>
            </a:r>
          </a:p>
          <a:p>
            <a:pPr lvl="1"/>
            <a:r>
              <a:rPr lang="en-US" altLang="en-US" dirty="0"/>
              <a:t>No difference from non demand-paging</a:t>
            </a:r>
          </a:p>
          <a:p>
            <a:r>
              <a:rPr lang="en-US" altLang="en-US" dirty="0"/>
              <a:t>If page needed and not memory resident</a:t>
            </a:r>
          </a:p>
          <a:p>
            <a:pPr lvl="1"/>
            <a:r>
              <a:rPr lang="en-US" altLang="en-US" dirty="0"/>
              <a:t>Need to detect and load the page into memory from storage</a:t>
            </a:r>
          </a:p>
          <a:p>
            <a:pPr lvl="2"/>
            <a:r>
              <a:rPr lang="en-US" altLang="en-US" dirty="0"/>
              <a:t>Without changing program behavior</a:t>
            </a:r>
          </a:p>
          <a:p>
            <a:pPr lvl="2"/>
            <a:r>
              <a:rPr lang="en-US" altLang="en-US" dirty="0"/>
              <a:t>Without programmer needing to change code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xmlns="" id="{0D871474-8C29-4C4D-A06C-A16B6A83DC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Valid-Invalid Bit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xmlns="" id="{72DE0254-5503-4CC6-82D6-9AD27FDC12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8077200" cy="5105400"/>
          </a:xfrm>
        </p:spPr>
        <p:txBody>
          <a:bodyPr>
            <a:noAutofit/>
          </a:bodyPr>
          <a:lstStyle/>
          <a:p>
            <a:r>
              <a:rPr lang="en-US" altLang="en-US" sz="2400" dirty="0"/>
              <a:t>With each page table entry a valid–invalid bit is associated</a:t>
            </a:r>
            <a:br>
              <a:rPr lang="en-US" altLang="en-US" sz="2400" dirty="0"/>
            </a:br>
            <a:r>
              <a:rPr lang="en-US" altLang="en-US" sz="2400" dirty="0"/>
              <a:t>(</a:t>
            </a:r>
            <a:r>
              <a:rPr lang="en-US" altLang="en-US" sz="2400" b="1" dirty="0">
                <a:solidFill>
                  <a:srgbClr val="FF0000"/>
                </a:solidFill>
              </a:rPr>
              <a:t>v</a:t>
            </a:r>
            <a:r>
              <a:rPr lang="en-US" altLang="en-US" sz="2400" dirty="0"/>
              <a:t> </a:t>
            </a:r>
            <a:r>
              <a:rPr lang="en-US" altLang="en-US" sz="2400" dirty="0">
                <a:sym typeface="Symbol" panose="05050102010706020507" pitchFamily="18" charset="2"/>
              </a:rPr>
              <a:t> in-memory –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  <a:sym typeface="Symbol" panose="05050102010706020507" pitchFamily="18" charset="2"/>
              </a:rPr>
              <a:t>memory</a:t>
            </a:r>
            <a:r>
              <a:rPr lang="en-US" altLang="en-US" sz="2400" b="1" dirty="0">
                <a:solidFill>
                  <a:srgbClr val="3366FF"/>
                </a:solidFill>
                <a:sym typeface="Symbol" panose="05050102010706020507" pitchFamily="18" charset="2"/>
              </a:rPr>
              <a:t>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  <a:sym typeface="Symbol" panose="05050102010706020507" pitchFamily="18" charset="2"/>
              </a:rPr>
              <a:t>resident</a:t>
            </a:r>
            <a:r>
              <a:rPr lang="en-US" altLang="en-US" sz="2400" dirty="0">
                <a:sym typeface="Symbol" panose="05050102010706020507" pitchFamily="18" charset="2"/>
              </a:rPr>
              <a:t>,</a:t>
            </a:r>
            <a:r>
              <a:rPr lang="en-US" alt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sym typeface="Symbol" panose="05050102010706020507" pitchFamily="18" charset="2"/>
              </a:rPr>
              <a:t>i</a:t>
            </a:r>
            <a:r>
              <a:rPr lang="en-US" altLang="en-US" sz="2400" dirty="0">
                <a:sym typeface="Symbol" panose="05050102010706020507" pitchFamily="18" charset="2"/>
              </a:rPr>
              <a:t>  </a:t>
            </a:r>
            <a:r>
              <a:rPr lang="en-US" altLang="en-US" sz="2400" dirty="0" smtClean="0">
                <a:sym typeface="Symbol" panose="05050102010706020507" pitchFamily="18" charset="2"/>
              </a:rPr>
              <a:t>not-in-memory</a:t>
            </a:r>
            <a:r>
              <a:rPr lang="en-US" altLang="en-US" sz="2400" dirty="0">
                <a:sym typeface="Symbol" panose="05050102010706020507" pitchFamily="18" charset="2"/>
              </a:rPr>
              <a:t>)</a:t>
            </a:r>
          </a:p>
          <a:p>
            <a:r>
              <a:rPr lang="en-US" altLang="en-US" sz="2400" dirty="0">
                <a:sym typeface="Symbol" panose="05050102010706020507" pitchFamily="18" charset="2"/>
              </a:rPr>
              <a:t>Initially valid–invalid bit is set to</a:t>
            </a:r>
            <a:r>
              <a:rPr lang="en-US" altLang="en-US" sz="2400" b="1" dirty="0">
                <a:solidFill>
                  <a:srgbClr val="FF0000"/>
                </a:solidFill>
                <a:sym typeface="Symbol" panose="05050102010706020507" pitchFamily="18" charset="2"/>
              </a:rPr>
              <a:t> i </a:t>
            </a:r>
            <a:r>
              <a:rPr lang="en-US" altLang="en-US" sz="2400" dirty="0">
                <a:sym typeface="Symbol" panose="05050102010706020507" pitchFamily="18" charset="2"/>
              </a:rPr>
              <a:t>on all entries</a:t>
            </a:r>
          </a:p>
          <a:p>
            <a:r>
              <a:rPr lang="en-US" altLang="en-US" sz="2400" dirty="0">
                <a:sym typeface="Symbol" panose="05050102010706020507" pitchFamily="18" charset="2"/>
              </a:rPr>
              <a:t>Example of a page table snapshot:</a:t>
            </a:r>
            <a:br>
              <a:rPr lang="en-US" altLang="en-US" sz="2400" dirty="0">
                <a:sym typeface="Symbol" panose="05050102010706020507" pitchFamily="18" charset="2"/>
              </a:rPr>
            </a:br>
            <a:r>
              <a:rPr lang="en-US" altLang="en-US" sz="2400" dirty="0">
                <a:sym typeface="Symbol" panose="05050102010706020507" pitchFamily="18" charset="2"/>
              </a:rPr>
              <a:t/>
            </a:r>
            <a:br>
              <a:rPr lang="en-US" altLang="en-US" sz="2400" dirty="0">
                <a:sym typeface="Symbol" panose="05050102010706020507" pitchFamily="18" charset="2"/>
              </a:rPr>
            </a:br>
            <a:r>
              <a:rPr lang="en-US" altLang="en-US" sz="2400" dirty="0">
                <a:sym typeface="Symbol" panose="05050102010706020507" pitchFamily="18" charset="2"/>
              </a:rPr>
              <a:t/>
            </a:r>
            <a:br>
              <a:rPr lang="en-US" altLang="en-US" sz="2400" dirty="0">
                <a:sym typeface="Symbol" panose="05050102010706020507" pitchFamily="18" charset="2"/>
              </a:rPr>
            </a:br>
            <a:r>
              <a:rPr lang="en-US" altLang="en-US" sz="2400" dirty="0">
                <a:sym typeface="Symbol" panose="05050102010706020507" pitchFamily="18" charset="2"/>
              </a:rPr>
              <a:t/>
            </a:r>
            <a:br>
              <a:rPr lang="en-US" altLang="en-US" sz="2400" dirty="0">
                <a:sym typeface="Symbol" panose="05050102010706020507" pitchFamily="18" charset="2"/>
              </a:rPr>
            </a:br>
            <a:r>
              <a:rPr lang="en-US" altLang="en-US" sz="2400" dirty="0">
                <a:sym typeface="Symbol" panose="05050102010706020507" pitchFamily="18" charset="2"/>
              </a:rPr>
              <a:t/>
            </a:r>
            <a:br>
              <a:rPr lang="en-US" altLang="en-US" sz="2400" dirty="0">
                <a:sym typeface="Symbol" panose="05050102010706020507" pitchFamily="18" charset="2"/>
              </a:rPr>
            </a:br>
            <a:r>
              <a:rPr lang="en-US" altLang="en-US" sz="2400" dirty="0">
                <a:sym typeface="Symbol" panose="05050102010706020507" pitchFamily="18" charset="2"/>
              </a:rPr>
              <a:t/>
            </a:r>
            <a:br>
              <a:rPr lang="en-US" altLang="en-US" sz="2400" dirty="0">
                <a:sym typeface="Symbol" panose="05050102010706020507" pitchFamily="18" charset="2"/>
              </a:rPr>
            </a:br>
            <a:r>
              <a:rPr lang="en-US" altLang="en-US" sz="2400" dirty="0">
                <a:sym typeface="Symbol" panose="05050102010706020507" pitchFamily="18" charset="2"/>
              </a:rPr>
              <a:t/>
            </a:r>
            <a:br>
              <a:rPr lang="en-US" altLang="en-US" sz="2400" dirty="0">
                <a:sym typeface="Symbol" panose="05050102010706020507" pitchFamily="18" charset="2"/>
              </a:rPr>
            </a:br>
            <a:endParaRPr lang="en-US" altLang="en-US" sz="2400" dirty="0">
              <a:sym typeface="Symbol" panose="05050102010706020507" pitchFamily="18" charset="2"/>
            </a:endParaRPr>
          </a:p>
          <a:p>
            <a:r>
              <a:rPr lang="en-US" altLang="en-US" sz="2400" dirty="0">
                <a:sym typeface="Symbol" panose="05050102010706020507" pitchFamily="18" charset="2"/>
              </a:rPr>
              <a:t>During MMU address translation, if valid–invalid bit in page table entry is</a:t>
            </a:r>
            <a:r>
              <a:rPr lang="en-US" altLang="en-US" sz="2400" b="1" dirty="0">
                <a:solidFill>
                  <a:srgbClr val="FF0000"/>
                </a:solidFill>
                <a:sym typeface="Symbol" panose="05050102010706020507" pitchFamily="18" charset="2"/>
              </a:rPr>
              <a:t> i</a:t>
            </a:r>
            <a:r>
              <a:rPr lang="en-US" altLang="en-US" sz="2400" dirty="0">
                <a:sym typeface="Symbol" panose="05050102010706020507" pitchFamily="18" charset="2"/>
              </a:rPr>
              <a:t>  page fault</a:t>
            </a:r>
          </a:p>
        </p:txBody>
      </p:sp>
      <p:pic>
        <p:nvPicPr>
          <p:cNvPr id="16388" name="Picture 1">
            <a:extLst>
              <a:ext uri="{FF2B5EF4-FFF2-40B4-BE49-F238E27FC236}">
                <a16:creationId xmlns:a16="http://schemas.microsoft.com/office/drawing/2014/main" xmlns="" id="{6076F79C-4BBB-4218-90FB-18A6D83B8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897" y="2590800"/>
            <a:ext cx="2370138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Page Table When Some Pages Are Not in Main Memory</a:t>
            </a:r>
            <a:endParaRPr lang="en-US" dirty="0"/>
          </a:p>
        </p:txBody>
      </p:sp>
      <p:pic>
        <p:nvPicPr>
          <p:cNvPr id="4" name="Picture 2" descr="B:\os-book\os10-dir\Slides-WORK-area\Figures-dir\ch10\JPG-dir\10_04.jpg">
            <a:extLst>
              <a:ext uri="{FF2B5EF4-FFF2-40B4-BE49-F238E27FC236}">
                <a16:creationId xmlns:a16="http://schemas.microsoft.com/office/drawing/2014/main" xmlns="" id="{EE8B21A0-27D4-48EC-AA1E-673C6BCAF8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554" y="1314338"/>
            <a:ext cx="4853646" cy="470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xmlns="" id="{6614AF0F-0564-40AA-8F76-6152AC6E0C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826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Steps in Handling Page Fault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xmlns="" id="{663B1E5A-B195-422A-B1B4-080156B3A5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5" y="1390261"/>
            <a:ext cx="7707086" cy="401041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altLang="en-US" dirty="0"/>
              <a:t>If there is a reference to a page, first reference to that page will trap to operating system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>
                <a:sym typeface="Symbol" pitchFamily="18" charset="2"/>
              </a:rPr>
              <a:t>Page fault</a:t>
            </a:r>
          </a:p>
          <a:p>
            <a:pPr>
              <a:lnSpc>
                <a:spcPct val="90000"/>
              </a:lnSpc>
              <a:buFont typeface="Monotype Sorts" pitchFamily="-84" charset="2"/>
              <a:buAutoNum type="arabicPeriod"/>
              <a:defRPr/>
            </a:pPr>
            <a:r>
              <a:rPr lang="en-US" altLang="en-US" dirty="0">
                <a:sym typeface="Symbol" pitchFamily="18" charset="2"/>
              </a:rPr>
              <a:t>Operating system looks at another table to decide:</a:t>
            </a:r>
          </a:p>
          <a:p>
            <a:pPr marL="798513" lvl="1" indent="-341313">
              <a:lnSpc>
                <a:spcPct val="90000"/>
              </a:lnSpc>
              <a:defRPr/>
            </a:pPr>
            <a:r>
              <a:rPr lang="en-US" altLang="en-US" dirty="0"/>
              <a:t>Invalid reference </a:t>
            </a:r>
            <a:r>
              <a:rPr lang="en-US" altLang="en-US" dirty="0">
                <a:sym typeface="Symbol" pitchFamily="18" charset="2"/>
              </a:rPr>
              <a:t> abort</a:t>
            </a:r>
          </a:p>
          <a:p>
            <a:pPr marL="798513" lvl="1" indent="-341313">
              <a:lnSpc>
                <a:spcPct val="90000"/>
              </a:lnSpc>
              <a:defRPr/>
            </a:pPr>
            <a:r>
              <a:rPr lang="en-US" altLang="en-US" dirty="0">
                <a:sym typeface="Symbol" pitchFamily="18" charset="2"/>
              </a:rPr>
              <a:t>Just not in memory</a:t>
            </a:r>
          </a:p>
          <a:p>
            <a:pPr>
              <a:lnSpc>
                <a:spcPct val="90000"/>
              </a:lnSpc>
              <a:buFont typeface="Monotype Sorts" pitchFamily="-84" charset="2"/>
              <a:buAutoNum type="arabicPeriod"/>
              <a:defRPr/>
            </a:pPr>
            <a:r>
              <a:rPr lang="en-US" altLang="en-US" dirty="0">
                <a:sym typeface="Symbol" pitchFamily="18" charset="2"/>
              </a:rPr>
              <a:t>Find free frame</a:t>
            </a:r>
          </a:p>
          <a:p>
            <a:pPr>
              <a:lnSpc>
                <a:spcPct val="90000"/>
              </a:lnSpc>
              <a:buFont typeface="Monotype Sorts" pitchFamily="-84" charset="2"/>
              <a:buAutoNum type="arabicPeriod"/>
              <a:defRPr/>
            </a:pPr>
            <a:r>
              <a:rPr lang="en-US" altLang="en-US" dirty="0">
                <a:sym typeface="Symbol" pitchFamily="18" charset="2"/>
              </a:rPr>
              <a:t>Swap page into frame via scheduled disk operation</a:t>
            </a:r>
          </a:p>
          <a:p>
            <a:pPr>
              <a:lnSpc>
                <a:spcPct val="90000"/>
              </a:lnSpc>
              <a:buFont typeface="Monotype Sorts" pitchFamily="-84" charset="2"/>
              <a:buAutoNum type="arabicPeriod"/>
              <a:defRPr/>
            </a:pPr>
            <a:r>
              <a:rPr lang="en-US" altLang="en-US" dirty="0">
                <a:sym typeface="Symbol" pitchFamily="18" charset="2"/>
              </a:rPr>
              <a:t>Reset tables to indicate page now in memory</a:t>
            </a:r>
            <a:br>
              <a:rPr lang="en-US" altLang="en-US" dirty="0">
                <a:sym typeface="Symbol" pitchFamily="18" charset="2"/>
              </a:rPr>
            </a:br>
            <a:r>
              <a:rPr lang="en-US" altLang="en-US" dirty="0">
                <a:sym typeface="Symbol" pitchFamily="18" charset="2"/>
              </a:rPr>
              <a:t>Set validation bit = </a:t>
            </a:r>
            <a:r>
              <a:rPr lang="en-US" altLang="en-US" b="1" dirty="0">
                <a:solidFill>
                  <a:srgbClr val="FF0000"/>
                </a:solidFill>
                <a:sym typeface="Symbol" pitchFamily="18" charset="2"/>
              </a:rPr>
              <a:t>v</a:t>
            </a:r>
            <a:endParaRPr lang="en-US" altLang="en-US" dirty="0">
              <a:sym typeface="Symbol" pitchFamily="18" charset="2"/>
            </a:endParaRPr>
          </a:p>
          <a:p>
            <a:pPr>
              <a:lnSpc>
                <a:spcPct val="90000"/>
              </a:lnSpc>
              <a:buFont typeface="Monotype Sorts" pitchFamily="-84" charset="2"/>
              <a:buAutoNum type="arabicPeriod"/>
              <a:defRPr/>
            </a:pPr>
            <a:r>
              <a:rPr lang="en-US" altLang="en-US" dirty="0">
                <a:sym typeface="Symbol" pitchFamily="18" charset="2"/>
              </a:rPr>
              <a:t>Restart the instruction that caused the page fault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defRPr/>
            </a:pPr>
            <a:endParaRPr lang="en-US" altLang="en-US" dirty="0"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762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Steps in Handling a Page Fault (Cont.)</a:t>
            </a:r>
            <a:endParaRPr lang="en-US" dirty="0"/>
          </a:p>
        </p:txBody>
      </p:sp>
      <p:pic>
        <p:nvPicPr>
          <p:cNvPr id="4" name="Picture 4" descr="9">
            <a:extLst>
              <a:ext uri="{FF2B5EF4-FFF2-40B4-BE49-F238E27FC236}">
                <a16:creationId xmlns:a16="http://schemas.microsoft.com/office/drawing/2014/main" xmlns="" id="{4C87B603-A2E7-4FAE-A0CB-D034C6085D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420814"/>
            <a:ext cx="5511936" cy="459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8382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Steps in Handling a Page Fault (Cont.)</a:t>
            </a:r>
            <a:endParaRPr lang="en-US" dirty="0"/>
          </a:p>
        </p:txBody>
      </p:sp>
      <p:pic>
        <p:nvPicPr>
          <p:cNvPr id="4" name="Picture 4" descr="9">
            <a:extLst>
              <a:ext uri="{FF2B5EF4-FFF2-40B4-BE49-F238E27FC236}">
                <a16:creationId xmlns:a16="http://schemas.microsoft.com/office/drawing/2014/main" xmlns="" id="{4C87B603-A2E7-4FAE-A0CB-D034C6085D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65" y="1099600"/>
            <a:ext cx="5622935" cy="469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xmlns="" id="{6455FCDC-9CE5-4011-94EB-761285813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8937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Aspects of Demand Paging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xmlns="" id="{AAD11580-A239-44B3-BA48-43549630E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416" y="1239708"/>
            <a:ext cx="7651102" cy="488791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Extreme case – start process with </a:t>
            </a:r>
            <a:r>
              <a:rPr lang="en-US" altLang="en-US" i="1" dirty="0"/>
              <a:t>no</a:t>
            </a:r>
            <a:r>
              <a:rPr lang="en-US" altLang="en-US" dirty="0"/>
              <a:t> pages in memory</a:t>
            </a:r>
          </a:p>
          <a:p>
            <a:pPr lvl="1"/>
            <a:r>
              <a:rPr lang="en-US" altLang="en-US" dirty="0"/>
              <a:t>OS sets instruction pointer to first instruction of process, non-memory-resident -&gt; page fault</a:t>
            </a:r>
          </a:p>
          <a:p>
            <a:pPr lvl="1"/>
            <a:r>
              <a:rPr lang="en-US" altLang="en-US" dirty="0"/>
              <a:t>And for every other process pages on first access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Pure demand paging</a:t>
            </a:r>
          </a:p>
          <a:p>
            <a:r>
              <a:rPr lang="en-US" altLang="en-US" dirty="0"/>
              <a:t>Actually, a given instruction could access multiple pages -&gt; multiple page faults</a:t>
            </a:r>
          </a:p>
          <a:p>
            <a:pPr lvl="1"/>
            <a:r>
              <a:rPr lang="en-US" altLang="en-US" dirty="0"/>
              <a:t>Consider fetch and decode of instruction which adds 2 numbers from memory and stores result back to memory</a:t>
            </a:r>
          </a:p>
          <a:p>
            <a:pPr lvl="1"/>
            <a:r>
              <a:rPr lang="en-US" altLang="en-US" dirty="0"/>
              <a:t>Pain decreased because of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locality of reference</a:t>
            </a:r>
          </a:p>
          <a:p>
            <a:r>
              <a:rPr lang="en-US" altLang="en-US" dirty="0"/>
              <a:t>Hardware support needed for demand paging</a:t>
            </a:r>
          </a:p>
          <a:p>
            <a:pPr lvl="1"/>
            <a:r>
              <a:rPr lang="en-US" altLang="en-US" dirty="0"/>
              <a:t>Page table with valid / invalid bit</a:t>
            </a:r>
          </a:p>
          <a:p>
            <a:pPr lvl="1"/>
            <a:r>
              <a:rPr lang="en-US" altLang="en-US" dirty="0"/>
              <a:t>Secondary memory (swap device with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swap space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Instruction restart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xmlns="" id="{98DBC94B-798D-408F-B016-8235AA92A7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826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Instruction Restart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xmlns="" id="{E09283A3-41F7-4BC9-BF2A-D4DB982A5E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418" y="1399891"/>
            <a:ext cx="7432708" cy="41148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Consider an instruction that could access several different locations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sym typeface="Symbol" panose="05050102010706020507" pitchFamily="18" charset="2"/>
              </a:rPr>
              <a:t>Block move</a:t>
            </a:r>
            <a:br>
              <a:rPr lang="en-US" altLang="en-US" dirty="0">
                <a:sym typeface="Symbol" panose="05050102010706020507" pitchFamily="18" charset="2"/>
              </a:rPr>
            </a:br>
            <a:r>
              <a:rPr lang="en-US" altLang="en-US" sz="1600" dirty="0">
                <a:sym typeface="Symbol" panose="05050102010706020507" pitchFamily="18" charset="2"/>
              </a:rPr>
              <a:t/>
            </a:r>
            <a:br>
              <a:rPr lang="en-US" altLang="en-US" sz="1600" dirty="0">
                <a:sym typeface="Symbol" panose="05050102010706020507" pitchFamily="18" charset="2"/>
              </a:rPr>
            </a:br>
            <a:r>
              <a:rPr lang="en-US" altLang="en-US" sz="1600" dirty="0">
                <a:sym typeface="Symbol" panose="05050102010706020507" pitchFamily="18" charset="2"/>
              </a:rPr>
              <a:t/>
            </a:r>
            <a:br>
              <a:rPr lang="en-US" altLang="en-US" sz="1600" dirty="0">
                <a:sym typeface="Symbol" panose="05050102010706020507" pitchFamily="18" charset="2"/>
              </a:rPr>
            </a:br>
            <a:r>
              <a:rPr lang="en-US" altLang="en-US" sz="1600" dirty="0">
                <a:sym typeface="Symbol" panose="05050102010706020507" pitchFamily="18" charset="2"/>
              </a:rPr>
              <a:t/>
            </a:r>
            <a:br>
              <a:rPr lang="en-US" altLang="en-US" sz="1600" dirty="0">
                <a:sym typeface="Symbol" panose="05050102010706020507" pitchFamily="18" charset="2"/>
              </a:rPr>
            </a:br>
            <a:r>
              <a:rPr lang="en-US" altLang="en-US" sz="1600" dirty="0">
                <a:sym typeface="Symbol" panose="05050102010706020507" pitchFamily="18" charset="2"/>
              </a:rPr>
              <a:t/>
            </a:r>
            <a:br>
              <a:rPr lang="en-US" altLang="en-US" sz="1600" dirty="0">
                <a:sym typeface="Symbol" panose="05050102010706020507" pitchFamily="18" charset="2"/>
              </a:rPr>
            </a:br>
            <a:endParaRPr lang="en-US" altLang="en-US" sz="1600" dirty="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buFont typeface="Monotype Sorts" pitchFamily="-84" charset="2"/>
              <a:buNone/>
            </a:pPr>
            <a:endParaRPr lang="en-US" altLang="en-US" sz="1600" dirty="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buFont typeface="Monotype Sorts" pitchFamily="-84" charset="2"/>
              <a:buNone/>
            </a:pPr>
            <a:endParaRPr lang="en-US" altLang="en-US" sz="1600" dirty="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buFont typeface="Monotype Sorts" pitchFamily="-84" charset="2"/>
              <a:buNone/>
            </a:pPr>
            <a:endParaRPr lang="en-US" altLang="en-US" sz="1600" dirty="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</a:pPr>
            <a:r>
              <a:rPr lang="en-US" altLang="en-US" dirty="0">
                <a:sym typeface="Symbol" panose="05050102010706020507" pitchFamily="18" charset="2"/>
              </a:rPr>
              <a:t>Auto increment/decrement location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sym typeface="Symbol" panose="05050102010706020507" pitchFamily="18" charset="2"/>
              </a:rPr>
              <a:t>Restart the whole operation?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sym typeface="Symbol" panose="05050102010706020507" pitchFamily="18" charset="2"/>
              </a:rPr>
              <a:t>What if source and destination overlap?</a:t>
            </a:r>
          </a:p>
        </p:txBody>
      </p:sp>
      <p:pic>
        <p:nvPicPr>
          <p:cNvPr id="21508" name="Picture 2">
            <a:extLst>
              <a:ext uri="{FF2B5EF4-FFF2-40B4-BE49-F238E27FC236}">
                <a16:creationId xmlns:a16="http://schemas.microsoft.com/office/drawing/2014/main" xmlns="" id="{8E395989-C37C-4C8C-8157-9861CCB88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3" y="2268538"/>
            <a:ext cx="1563687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xmlns="" id="{70B1EC99-547A-4C3C-A7EB-2C649B5A37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2663" y="232587"/>
            <a:ext cx="77041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Chapter 10:  Virtual Memory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xmlns="" id="{4A23357C-07C3-4F42-A857-16101A8BAD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123950"/>
            <a:ext cx="7704137" cy="4530725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Background</a:t>
            </a:r>
          </a:p>
          <a:p>
            <a:r>
              <a:rPr lang="en-US" altLang="en-US" dirty="0"/>
              <a:t>Demand Paging</a:t>
            </a:r>
          </a:p>
          <a:p>
            <a:r>
              <a:rPr lang="en-US" altLang="en-US" dirty="0"/>
              <a:t>Copy-on-Write</a:t>
            </a:r>
          </a:p>
          <a:p>
            <a:r>
              <a:rPr lang="en-US" altLang="en-US" dirty="0"/>
              <a:t>Page Replacement</a:t>
            </a:r>
          </a:p>
          <a:p>
            <a:r>
              <a:rPr lang="en-US" altLang="en-US" dirty="0"/>
              <a:t>Allocation of Frames </a:t>
            </a:r>
          </a:p>
          <a:p>
            <a:r>
              <a:rPr lang="en-US" altLang="en-US" dirty="0"/>
              <a:t>Thrashing</a:t>
            </a:r>
          </a:p>
          <a:p>
            <a:r>
              <a:rPr lang="en-US" altLang="en-US" dirty="0"/>
              <a:t>Memory-Mapped Files</a:t>
            </a:r>
          </a:p>
          <a:p>
            <a:r>
              <a:rPr lang="en-US" altLang="en-US" dirty="0"/>
              <a:t>Allocating Kernel Memory</a:t>
            </a:r>
          </a:p>
          <a:p>
            <a:r>
              <a:rPr lang="en-US" altLang="en-US" dirty="0"/>
              <a:t>Other Considerations</a:t>
            </a:r>
          </a:p>
          <a:p>
            <a:r>
              <a:rPr lang="en-US" altLang="en-US" dirty="0"/>
              <a:t>Operating-System Examples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xmlns="" id="{C1A455AE-86AA-4EA2-9575-6B5ABC9901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8937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Free-Frame List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xmlns="" id="{C1D3A033-F636-4DD5-B0D9-B3C0BC32B5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4" y="1343903"/>
            <a:ext cx="7669764" cy="4114800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When a page fault occurs, the operating system must bring the desired page from secondary storage into main memory. </a:t>
            </a:r>
          </a:p>
          <a:p>
            <a:r>
              <a:rPr lang="en-US" altLang="en-US" dirty="0"/>
              <a:t>Most operating systems maintain a 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free-frame</a:t>
            </a:r>
            <a:r>
              <a:rPr lang="en-US" altLang="en-US" b="1" dirty="0">
                <a:solidFill>
                  <a:srgbClr val="0070C0"/>
                </a:solidFill>
              </a:rPr>
              <a:t> list</a:t>
            </a:r>
            <a:r>
              <a:rPr lang="en-US" altLang="en-US" dirty="0"/>
              <a:t> -- a pool of free frames for satisfying such requests.</a:t>
            </a:r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Operating system typically allocate free frames using a technique known as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zero-fill-on-demand</a:t>
            </a:r>
            <a:r>
              <a:rPr lang="en-US" altLang="en-US" dirty="0"/>
              <a:t> --  the content of the frames zeroed-out before being allocated.</a:t>
            </a:r>
          </a:p>
          <a:p>
            <a:r>
              <a:rPr lang="en-US" altLang="en-US" dirty="0"/>
              <a:t>When a system starts up, all available memory is placed on the free-frame list. 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pic>
        <p:nvPicPr>
          <p:cNvPr id="22532" name="Picture 2" descr="B:\os-book\os10-dir\Slides-WORK-area\Figures-dir\ch10\JPG-dir\10_06.jpg">
            <a:extLst>
              <a:ext uri="{FF2B5EF4-FFF2-40B4-BE49-F238E27FC236}">
                <a16:creationId xmlns:a16="http://schemas.microsoft.com/office/drawing/2014/main" xmlns="" id="{74C1D426-4DEE-495E-BFD2-9DDD43D14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08" y="2827988"/>
            <a:ext cx="454660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xmlns="" id="{43106162-FA5D-4204-BC6B-FC492CAB83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1" y="242727"/>
            <a:ext cx="861545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 smtClean="0"/>
              <a:t>Stages </a:t>
            </a:r>
            <a:r>
              <a:rPr lang="en-US" altLang="en-US" sz="4000" dirty="0"/>
              <a:t>in Demand Paging – Worse Case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xmlns="" id="{D59FD618-6420-46F8-ADA3-3B84918F6C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1763" y="1324271"/>
            <a:ext cx="7651101" cy="4849812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dirty="0"/>
              <a:t>Trap to the operating system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dirty="0"/>
              <a:t>Save the user registers and process state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dirty="0"/>
              <a:t>Determine that the interrupt was a page fault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dirty="0"/>
              <a:t>Check that the page reference was legal and determine the location of the page on the disk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dirty="0"/>
              <a:t>Issue a read from the disk to a free frame:</a:t>
            </a:r>
          </a:p>
          <a:p>
            <a:pPr marL="800100" lvl="1" indent="-342900">
              <a:buFont typeface="+mj-lt"/>
              <a:buAutoNum type="alphaLcParenR"/>
              <a:tabLst>
                <a:tab pos="2163763" algn="l"/>
                <a:tab pos="2855913" algn="l"/>
              </a:tabLst>
            </a:pPr>
            <a:r>
              <a:rPr lang="en-US" altLang="en-US" dirty="0"/>
              <a:t>Wait in a queue for this device until the read request is serviced</a:t>
            </a:r>
          </a:p>
          <a:p>
            <a:pPr marL="798513" lvl="1" indent="-341313">
              <a:buFont typeface="Arial" panose="020B0604020202020204" pitchFamily="34" charset="0"/>
              <a:buAutoNum type="alphaLcParenR"/>
              <a:tabLst>
                <a:tab pos="2163763" algn="l"/>
                <a:tab pos="2855913" algn="l"/>
              </a:tabLst>
            </a:pPr>
            <a:r>
              <a:rPr lang="en-US" altLang="en-US" dirty="0"/>
              <a:t>Wait for the device seek and/or latency time</a:t>
            </a:r>
          </a:p>
          <a:p>
            <a:pPr marL="798513" lvl="1" indent="-341313">
              <a:buFont typeface="Arial" panose="020B0604020202020204" pitchFamily="34" charset="0"/>
              <a:buAutoNum type="alphaLcParenR"/>
              <a:tabLst>
                <a:tab pos="2163763" algn="l"/>
                <a:tab pos="2855913" algn="l"/>
              </a:tabLst>
            </a:pPr>
            <a:r>
              <a:rPr lang="en-US" altLang="en-US" dirty="0"/>
              <a:t>Begin the transfer of the page to a free frame</a:t>
            </a:r>
          </a:p>
          <a:p>
            <a:pPr>
              <a:tabLst>
                <a:tab pos="2163763" algn="l"/>
                <a:tab pos="2855913" algn="l"/>
              </a:tabLst>
            </a:pPr>
            <a:endParaRPr lang="en-US" altLang="en-US"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xmlns="" id="{9F1F3F51-F06E-4908-B338-588E54F1A2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33961" y="238937"/>
            <a:ext cx="7315200" cy="5699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Stages in Demand Paging  (Cont.)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xmlns="" id="{004CF6A9-3B99-4D5B-BF8C-4531B09133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6201" y="1377046"/>
            <a:ext cx="8036541" cy="4849813"/>
          </a:xfrm>
        </p:spPr>
        <p:txBody>
          <a:bodyPr>
            <a:normAutofit fontScale="77500" lnSpcReduction="20000"/>
          </a:bodyPr>
          <a:lstStyle/>
          <a:p>
            <a:pPr>
              <a:buFont typeface="Monotype Sorts" pitchFamily="-84" charset="2"/>
              <a:buAutoNum type="arabicPeriod" startAt="6"/>
              <a:tabLst>
                <a:tab pos="2163763" algn="l"/>
                <a:tab pos="2855913" algn="l"/>
              </a:tabLst>
            </a:pPr>
            <a:r>
              <a:rPr lang="en-US" altLang="en-US" dirty="0"/>
              <a:t>  While waiting, allocate the CPU to some other user</a:t>
            </a:r>
          </a:p>
          <a:p>
            <a:pPr>
              <a:buFont typeface="Monotype Sorts" pitchFamily="-84" charset="2"/>
              <a:buAutoNum type="arabicPeriod" startAt="6"/>
              <a:tabLst>
                <a:tab pos="2163763" algn="l"/>
                <a:tab pos="2855913" algn="l"/>
              </a:tabLst>
            </a:pPr>
            <a:r>
              <a:rPr lang="en-US" altLang="en-US" dirty="0"/>
              <a:t>  Receive an interrupt from the disk I/O subsystem (I/O   completed)</a:t>
            </a:r>
          </a:p>
          <a:p>
            <a:pPr>
              <a:buFont typeface="Monotype Sorts" pitchFamily="-84" charset="2"/>
              <a:buAutoNum type="arabicPeriod" startAt="6"/>
              <a:tabLst>
                <a:tab pos="2163763" algn="l"/>
                <a:tab pos="2855913" algn="l"/>
              </a:tabLst>
            </a:pPr>
            <a:r>
              <a:rPr lang="en-US" altLang="en-US" dirty="0"/>
              <a:t>  Save the registers and process state for the other user</a:t>
            </a:r>
          </a:p>
          <a:p>
            <a:pPr>
              <a:buFont typeface="Monotype Sorts" pitchFamily="-84" charset="2"/>
              <a:buAutoNum type="arabicPeriod" startAt="6"/>
              <a:tabLst>
                <a:tab pos="2163763" algn="l"/>
                <a:tab pos="2855913" algn="l"/>
              </a:tabLst>
            </a:pPr>
            <a:r>
              <a:rPr lang="en-US" altLang="en-US" dirty="0"/>
              <a:t>  Determine that the interrupt was from the disk</a:t>
            </a:r>
          </a:p>
          <a:p>
            <a:pPr>
              <a:buFont typeface="Monotype Sorts" pitchFamily="-84" charset="2"/>
              <a:buAutoNum type="arabicPeriod" startAt="6"/>
              <a:tabLst>
                <a:tab pos="2163763" algn="l"/>
                <a:tab pos="2855913" algn="l"/>
              </a:tabLst>
            </a:pPr>
            <a:r>
              <a:rPr lang="en-US" altLang="en-US" dirty="0"/>
              <a:t>  Correct the page table and other tables to show page is now in memory</a:t>
            </a:r>
          </a:p>
          <a:p>
            <a:pPr>
              <a:buFont typeface="Monotype Sorts" pitchFamily="-84" charset="2"/>
              <a:buAutoNum type="arabicPeriod" startAt="6"/>
              <a:tabLst>
                <a:tab pos="2163763" algn="l"/>
                <a:tab pos="2855913" algn="l"/>
              </a:tabLst>
            </a:pPr>
            <a:r>
              <a:rPr lang="en-US" altLang="en-US" dirty="0"/>
              <a:t>  Wait for the CPU to be allocated to this process again</a:t>
            </a:r>
          </a:p>
          <a:p>
            <a:pPr>
              <a:buFont typeface="Monotype Sorts" pitchFamily="-84" charset="2"/>
              <a:buAutoNum type="arabicPeriod" startAt="6"/>
              <a:tabLst>
                <a:tab pos="2163763" algn="l"/>
                <a:tab pos="2855913" algn="l"/>
              </a:tabLst>
            </a:pPr>
            <a:r>
              <a:rPr lang="en-US" altLang="en-US" dirty="0"/>
              <a:t>  Restore the user registers, process state, and new page table, and then  </a:t>
            </a:r>
          </a:p>
          <a:p>
            <a:pPr marL="0" indent="0">
              <a:spcBef>
                <a:spcPts val="0"/>
              </a:spcBef>
              <a:buNone/>
              <a:tabLst>
                <a:tab pos="2163763" algn="l"/>
                <a:tab pos="2855913" algn="l"/>
              </a:tabLst>
            </a:pPr>
            <a:r>
              <a:rPr lang="en-US" altLang="en-US" dirty="0"/>
              <a:t>        resume the interrupted instruction</a:t>
            </a:r>
          </a:p>
          <a:p>
            <a:pPr>
              <a:tabLst>
                <a:tab pos="2163763" algn="l"/>
                <a:tab pos="2855913" algn="l"/>
              </a:tabLst>
            </a:pPr>
            <a:endParaRPr lang="en-US" altLang="en-US"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A49FB98C-679E-4682-BAE7-A7064CABE0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4060" y="202036"/>
            <a:ext cx="7272338" cy="6111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Performance of Demand Paging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xmlns="" id="{BF03B7D4-70F1-48B6-8A00-4D9695B105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086" y="1119188"/>
            <a:ext cx="7716416" cy="4646612"/>
          </a:xfrm>
        </p:spPr>
        <p:txBody>
          <a:bodyPr>
            <a:normAutofit fontScale="85000" lnSpcReduction="20000"/>
          </a:bodyPr>
          <a:lstStyle/>
          <a:p>
            <a:pPr>
              <a:tabLst>
                <a:tab pos="2163763" algn="l"/>
                <a:tab pos="2855913" algn="l"/>
              </a:tabLst>
            </a:pPr>
            <a:r>
              <a:rPr lang="en-US" altLang="en-US" dirty="0"/>
              <a:t>Three major activities</a:t>
            </a:r>
          </a:p>
          <a:p>
            <a:pPr lvl="1">
              <a:tabLst>
                <a:tab pos="2163763" algn="l"/>
                <a:tab pos="2855913" algn="l"/>
              </a:tabLst>
            </a:pPr>
            <a:r>
              <a:rPr lang="en-US" altLang="en-US" dirty="0"/>
              <a:t>Service the interrupt – careful coding means just several hundred instructions needed</a:t>
            </a:r>
          </a:p>
          <a:p>
            <a:pPr lvl="1">
              <a:tabLst>
                <a:tab pos="2163763" algn="l"/>
                <a:tab pos="2855913" algn="l"/>
              </a:tabLst>
            </a:pPr>
            <a:r>
              <a:rPr lang="en-US" altLang="en-US" dirty="0"/>
              <a:t>Read the page – lots of time</a:t>
            </a:r>
          </a:p>
          <a:p>
            <a:pPr lvl="1">
              <a:tabLst>
                <a:tab pos="2163763" algn="l"/>
                <a:tab pos="2855913" algn="l"/>
              </a:tabLst>
            </a:pPr>
            <a:r>
              <a:rPr lang="en-US" altLang="en-US" dirty="0"/>
              <a:t>Restart the process – again just a small amount of time</a:t>
            </a:r>
          </a:p>
          <a:p>
            <a:pPr>
              <a:tabLst>
                <a:tab pos="2163763" algn="l"/>
                <a:tab pos="2855913" algn="l"/>
              </a:tabLst>
            </a:pPr>
            <a:r>
              <a:rPr lang="en-US" altLang="en-US" dirty="0"/>
              <a:t>Page Fault Rate 0 </a:t>
            </a:r>
            <a:r>
              <a:rPr lang="en-US" altLang="en-US" dirty="0">
                <a:sym typeface="Symbol" panose="05050102010706020507" pitchFamily="18" charset="2"/>
              </a:rPr>
              <a:t> </a:t>
            </a:r>
            <a:r>
              <a:rPr lang="en-US" altLang="en-US" i="1" dirty="0">
                <a:sym typeface="Symbol" panose="05050102010706020507" pitchFamily="18" charset="2"/>
              </a:rPr>
              <a:t>p</a:t>
            </a:r>
            <a:r>
              <a:rPr lang="en-US" altLang="en-US" dirty="0">
                <a:sym typeface="Symbol" panose="05050102010706020507" pitchFamily="18" charset="2"/>
              </a:rPr>
              <a:t>  1</a:t>
            </a:r>
          </a:p>
          <a:p>
            <a:pPr lvl="1">
              <a:tabLst>
                <a:tab pos="2163763" algn="l"/>
                <a:tab pos="2855913" algn="l"/>
              </a:tabLst>
            </a:pPr>
            <a:r>
              <a:rPr lang="en-US" altLang="en-US" dirty="0">
                <a:sym typeface="Symbol" panose="05050102010706020507" pitchFamily="18" charset="2"/>
              </a:rPr>
              <a:t>if </a:t>
            </a:r>
            <a:r>
              <a:rPr lang="en-US" altLang="en-US" i="1" dirty="0">
                <a:sym typeface="Symbol" panose="05050102010706020507" pitchFamily="18" charset="2"/>
              </a:rPr>
              <a:t>p</a:t>
            </a:r>
            <a:r>
              <a:rPr lang="en-US" altLang="en-US" dirty="0">
                <a:sym typeface="Symbol" panose="05050102010706020507" pitchFamily="18" charset="2"/>
              </a:rPr>
              <a:t> = 0 no page faults </a:t>
            </a:r>
          </a:p>
          <a:p>
            <a:pPr lvl="1">
              <a:tabLst>
                <a:tab pos="2163763" algn="l"/>
                <a:tab pos="2855913" algn="l"/>
              </a:tabLst>
            </a:pPr>
            <a:r>
              <a:rPr lang="en-US" altLang="en-US" dirty="0">
                <a:sym typeface="Symbol" panose="05050102010706020507" pitchFamily="18" charset="2"/>
              </a:rPr>
              <a:t>if </a:t>
            </a:r>
            <a:r>
              <a:rPr lang="en-US" altLang="en-US" i="1" dirty="0">
                <a:sym typeface="Symbol" panose="05050102010706020507" pitchFamily="18" charset="2"/>
              </a:rPr>
              <a:t>p</a:t>
            </a:r>
            <a:r>
              <a:rPr lang="en-US" altLang="en-US" dirty="0">
                <a:sym typeface="Symbol" panose="05050102010706020507" pitchFamily="18" charset="2"/>
              </a:rPr>
              <a:t> = 1, every reference is a fault</a:t>
            </a:r>
          </a:p>
          <a:p>
            <a:pPr>
              <a:tabLst>
                <a:tab pos="2163763" algn="l"/>
                <a:tab pos="2855913" algn="l"/>
              </a:tabLst>
            </a:pPr>
            <a:r>
              <a:rPr lang="en-US" altLang="en-US" dirty="0">
                <a:sym typeface="Symbol" panose="05050102010706020507" pitchFamily="18" charset="2"/>
              </a:rPr>
              <a:t>Effective Access Time (EAT)</a:t>
            </a:r>
          </a:p>
          <a:p>
            <a:pPr>
              <a:buFont typeface="Monotype Sorts" pitchFamily="-84" charset="2"/>
              <a:buNone/>
              <a:tabLst>
                <a:tab pos="2163763" algn="l"/>
                <a:tab pos="2855913" algn="l"/>
              </a:tabLst>
            </a:pPr>
            <a:r>
              <a:rPr lang="en-US" altLang="en-US" dirty="0">
                <a:sym typeface="Symbol" panose="05050102010706020507" pitchFamily="18" charset="2"/>
              </a:rPr>
              <a:t>	      EAT = (1 – </a:t>
            </a:r>
            <a:r>
              <a:rPr lang="en-US" altLang="en-US" i="1" dirty="0">
                <a:sym typeface="Symbol" panose="05050102010706020507" pitchFamily="18" charset="2"/>
              </a:rPr>
              <a:t>p</a:t>
            </a:r>
            <a:r>
              <a:rPr lang="en-US" altLang="en-US" dirty="0">
                <a:sym typeface="Symbol" panose="05050102010706020507" pitchFamily="18" charset="2"/>
              </a:rPr>
              <a:t>) x memory </a:t>
            </a:r>
            <a:r>
              <a:rPr lang="en-US" altLang="en-US" dirty="0" smtClean="0">
                <a:sym typeface="Symbol" panose="05050102010706020507" pitchFamily="18" charset="2"/>
              </a:rPr>
              <a:t>access+ </a:t>
            </a:r>
            <a:r>
              <a:rPr lang="en-US" altLang="en-US" i="1" dirty="0" smtClean="0">
                <a:sym typeface="Symbol" panose="05050102010706020507" pitchFamily="18" charset="2"/>
              </a:rPr>
              <a:t>p</a:t>
            </a:r>
            <a:r>
              <a:rPr lang="en-US" altLang="en-US" dirty="0" smtClean="0">
                <a:sym typeface="Symbol" panose="05050102010706020507" pitchFamily="18" charset="2"/>
              </a:rPr>
              <a:t> </a:t>
            </a:r>
            <a:r>
              <a:rPr lang="en-US" altLang="en-US" dirty="0">
                <a:sym typeface="Symbol" panose="05050102010706020507" pitchFamily="18" charset="2"/>
              </a:rPr>
              <a:t>(page fault </a:t>
            </a:r>
            <a:r>
              <a:rPr lang="en-US" altLang="en-US" dirty="0" smtClean="0">
                <a:sym typeface="Symbol" panose="05050102010706020507" pitchFamily="18" charset="2"/>
              </a:rPr>
              <a:t>overhead </a:t>
            </a:r>
            <a:r>
              <a:rPr lang="en-US" altLang="en-US" dirty="0">
                <a:sym typeface="Symbol" panose="05050102010706020507" pitchFamily="18" charset="2"/>
              </a:rPr>
              <a:t>+ swap page </a:t>
            </a:r>
            <a:r>
              <a:rPr lang="en-US" altLang="en-US" dirty="0" smtClean="0">
                <a:sym typeface="Symbol" panose="05050102010706020507" pitchFamily="18" charset="2"/>
              </a:rPr>
              <a:t>out+ </a:t>
            </a:r>
            <a:r>
              <a:rPr lang="en-US" altLang="en-US" dirty="0">
                <a:sym typeface="Symbol" panose="05050102010706020507" pitchFamily="18" charset="2"/>
              </a:rPr>
              <a:t>swap page in )</a:t>
            </a:r>
          </a:p>
          <a:p>
            <a:pPr>
              <a:buFont typeface="Monotype Sorts" pitchFamily="-84" charset="2"/>
              <a:buNone/>
              <a:tabLst>
                <a:tab pos="2163763" algn="l"/>
                <a:tab pos="2855913" algn="l"/>
              </a:tabLst>
            </a:pPr>
            <a:r>
              <a:rPr lang="en-US" altLang="en-US" dirty="0">
                <a:sym typeface="Symbol" panose="05050102010706020507" pitchFamily="18" charset="2"/>
              </a:rPr>
              <a:t>				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xmlns="" id="{B0E62A0B-D955-48F0-A13C-C90B2C1490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085" y="223644"/>
            <a:ext cx="77517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Demand Paging Example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xmlns="" id="{C8756104-BFEE-4B66-8D8E-DC274456D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6" y="1068388"/>
            <a:ext cx="7669762" cy="4849812"/>
          </a:xfrm>
        </p:spPr>
        <p:txBody>
          <a:bodyPr>
            <a:normAutofit fontScale="70000" lnSpcReduction="20000"/>
          </a:bodyPr>
          <a:lstStyle/>
          <a:p>
            <a:pPr>
              <a:tabLst>
                <a:tab pos="1773238" algn="l"/>
                <a:tab pos="2278063" algn="l"/>
              </a:tabLst>
            </a:pPr>
            <a:r>
              <a:rPr lang="en-US" altLang="en-US" dirty="0"/>
              <a:t>Memory access time = 200 nanoseconds</a:t>
            </a:r>
          </a:p>
          <a:p>
            <a:pPr>
              <a:tabLst>
                <a:tab pos="1773238" algn="l"/>
                <a:tab pos="2278063" algn="l"/>
              </a:tabLst>
            </a:pPr>
            <a:r>
              <a:rPr lang="en-US" altLang="en-US" dirty="0"/>
              <a:t>Average page-fault service time = 8 milliseconds</a:t>
            </a:r>
          </a:p>
          <a:p>
            <a:pPr>
              <a:tabLst>
                <a:tab pos="1773238" algn="l"/>
                <a:tab pos="2278063" algn="l"/>
              </a:tabLst>
            </a:pPr>
            <a:r>
              <a:rPr lang="en-US" altLang="en-US" dirty="0"/>
              <a:t>EAT = (1 – p) x 200 + p (8 milliseconds) </a:t>
            </a:r>
          </a:p>
          <a:p>
            <a:pPr>
              <a:buFont typeface="Monotype Sorts" pitchFamily="-84" charset="2"/>
              <a:buNone/>
              <a:tabLst>
                <a:tab pos="1773238" algn="l"/>
                <a:tab pos="2278063" algn="l"/>
              </a:tabLst>
            </a:pPr>
            <a:r>
              <a:rPr lang="en-US" altLang="en-US" dirty="0"/>
              <a:t>	        = (1 – p  x 200 + p x 8,000,000 </a:t>
            </a:r>
          </a:p>
          <a:p>
            <a:pPr>
              <a:buFont typeface="Monotype Sorts" pitchFamily="-84" charset="2"/>
              <a:buNone/>
              <a:tabLst>
                <a:tab pos="1773238" algn="l"/>
                <a:tab pos="2278063" algn="l"/>
              </a:tabLst>
            </a:pPr>
            <a:r>
              <a:rPr lang="en-US" altLang="en-US" dirty="0"/>
              <a:t>              = 200 + p x 7,999,800</a:t>
            </a:r>
          </a:p>
          <a:p>
            <a:pPr>
              <a:tabLst>
                <a:tab pos="1773238" algn="l"/>
                <a:tab pos="2278063" algn="l"/>
              </a:tabLst>
            </a:pPr>
            <a:r>
              <a:rPr lang="en-US" altLang="en-US" dirty="0"/>
              <a:t>If one access out of 1,000 causes a page fault, then</a:t>
            </a:r>
          </a:p>
          <a:p>
            <a:pPr>
              <a:buFont typeface="Monotype Sorts" pitchFamily="-84" charset="2"/>
              <a:buNone/>
              <a:tabLst>
                <a:tab pos="1773238" algn="l"/>
                <a:tab pos="2278063" algn="l"/>
              </a:tabLst>
            </a:pPr>
            <a:r>
              <a:rPr lang="en-US" altLang="en-US" dirty="0"/>
              <a:t>         EAT = 8.2 microseconds. </a:t>
            </a:r>
          </a:p>
          <a:p>
            <a:pPr>
              <a:buFont typeface="Monotype Sorts" pitchFamily="-84" charset="2"/>
              <a:buNone/>
              <a:tabLst>
                <a:tab pos="1773238" algn="l"/>
                <a:tab pos="2278063" algn="l"/>
              </a:tabLst>
            </a:pPr>
            <a:r>
              <a:rPr lang="en-US" altLang="en-US" dirty="0"/>
              <a:t>      This is a slowdown by a factor of 40!!</a:t>
            </a:r>
          </a:p>
          <a:p>
            <a:pPr>
              <a:tabLst>
                <a:tab pos="1773238" algn="l"/>
                <a:tab pos="2278063" algn="l"/>
              </a:tabLst>
            </a:pPr>
            <a:r>
              <a:rPr lang="en-US" altLang="en-US" dirty="0"/>
              <a:t>If want performance degradation &lt; 10 percent</a:t>
            </a:r>
          </a:p>
          <a:p>
            <a:pPr lvl="1">
              <a:tabLst>
                <a:tab pos="1773238" algn="l"/>
                <a:tab pos="2278063" algn="l"/>
              </a:tabLst>
            </a:pPr>
            <a:r>
              <a:rPr lang="en-US" altLang="en-US" dirty="0"/>
              <a:t>220 &gt; 200 + 7,999,800 x p</a:t>
            </a:r>
            <a:br>
              <a:rPr lang="en-US" altLang="en-US" dirty="0"/>
            </a:br>
            <a:r>
              <a:rPr lang="en-US" altLang="en-US" dirty="0"/>
              <a:t>20 &gt; 7,999,800 x p</a:t>
            </a:r>
          </a:p>
          <a:p>
            <a:pPr lvl="1">
              <a:tabLst>
                <a:tab pos="1773238" algn="l"/>
                <a:tab pos="2278063" algn="l"/>
              </a:tabLst>
            </a:pPr>
            <a:r>
              <a:rPr lang="en-US" altLang="en-US" dirty="0"/>
              <a:t>p &lt; .0000025</a:t>
            </a:r>
          </a:p>
          <a:p>
            <a:pPr lvl="1">
              <a:tabLst>
                <a:tab pos="1773238" algn="l"/>
                <a:tab pos="2278063" algn="l"/>
              </a:tabLst>
            </a:pPr>
            <a:r>
              <a:rPr lang="en-US" altLang="en-US" dirty="0"/>
              <a:t>&lt; one page fault in every 400,000 memory accesses</a:t>
            </a:r>
          </a:p>
          <a:p>
            <a:pPr>
              <a:buFont typeface="Monotype Sorts" pitchFamily="-84" charset="2"/>
              <a:buNone/>
              <a:tabLst>
                <a:tab pos="1773238" algn="l"/>
                <a:tab pos="2278063" algn="l"/>
              </a:tabLst>
            </a:pPr>
            <a:r>
              <a:rPr lang="en-US" altLang="en-US" dirty="0"/>
              <a:t>	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xmlns="" id="{1B22C3E1-32B8-4B21-A8D6-B32484188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05" y="238159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Demand Paging Optimizations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xmlns="" id="{8BEE743C-DD76-4F41-B07D-C4DE4208A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53" y="1028700"/>
            <a:ext cx="7567030" cy="5232400"/>
          </a:xfrm>
        </p:spPr>
        <p:txBody>
          <a:bodyPr/>
          <a:lstStyle/>
          <a:p>
            <a:r>
              <a:rPr lang="en-US" altLang="en-US" sz="1600" dirty="0"/>
              <a:t>Swap space I/O faster than file system I/O even if on the same device</a:t>
            </a:r>
          </a:p>
          <a:p>
            <a:pPr lvl="1"/>
            <a:r>
              <a:rPr lang="en-US" altLang="en-US" sz="1600" dirty="0"/>
              <a:t>Swap allocated in larger chunks, less management needed than file system</a:t>
            </a:r>
          </a:p>
          <a:p>
            <a:r>
              <a:rPr lang="en-US" altLang="en-US" sz="1600" dirty="0"/>
              <a:t>Copy entire process image to swap space at process load time</a:t>
            </a:r>
          </a:p>
          <a:p>
            <a:pPr lvl="1"/>
            <a:r>
              <a:rPr lang="en-US" altLang="en-US" sz="1600" dirty="0"/>
              <a:t>Then page in and out of swap space</a:t>
            </a:r>
          </a:p>
          <a:p>
            <a:pPr lvl="1"/>
            <a:r>
              <a:rPr lang="en-US" altLang="en-US" sz="1600" dirty="0"/>
              <a:t>Used in older BSD Unix</a:t>
            </a:r>
          </a:p>
          <a:p>
            <a:r>
              <a:rPr lang="en-US" altLang="en-US" sz="1600" dirty="0"/>
              <a:t>Demand page in from program binary on disk, but discard rather than paging out when freeing frame</a:t>
            </a:r>
          </a:p>
          <a:p>
            <a:pPr lvl="1"/>
            <a:r>
              <a:rPr lang="en-US" altLang="en-US" sz="1600" dirty="0"/>
              <a:t>Used in Solaris and current BSD</a:t>
            </a:r>
          </a:p>
          <a:p>
            <a:pPr lvl="1"/>
            <a:r>
              <a:rPr lang="en-US" altLang="en-US" sz="1600" dirty="0"/>
              <a:t>Still need to write to swap space</a:t>
            </a:r>
          </a:p>
          <a:p>
            <a:pPr lvl="2"/>
            <a:r>
              <a:rPr lang="en-US" altLang="en-US" sz="1600" dirty="0"/>
              <a:t>Pages not associated with a file (like stack and heap) – </a:t>
            </a:r>
            <a:r>
              <a:rPr lang="en-US" altLang="en-US" sz="1600" b="1" dirty="0">
                <a:solidFill>
                  <a:srgbClr val="006699"/>
                </a:solidFill>
                <a:latin typeface="+mj-lt"/>
              </a:rPr>
              <a:t>anonymous</a:t>
            </a:r>
            <a:r>
              <a:rPr lang="en-US" altLang="en-US" sz="1600" dirty="0"/>
              <a:t> </a:t>
            </a:r>
            <a:r>
              <a:rPr lang="en-US" altLang="en-US" sz="1600" b="1" dirty="0">
                <a:solidFill>
                  <a:srgbClr val="3366FF"/>
                </a:solidFill>
              </a:rPr>
              <a:t>memory</a:t>
            </a:r>
          </a:p>
          <a:p>
            <a:pPr lvl="2"/>
            <a:r>
              <a:rPr lang="en-US" altLang="en-US" sz="1600" dirty="0"/>
              <a:t>Pages modified in memory but not yet written back to the file system</a:t>
            </a:r>
          </a:p>
          <a:p>
            <a:r>
              <a:rPr lang="en-US" altLang="en-US" sz="1600" dirty="0"/>
              <a:t>Mobile systems</a:t>
            </a:r>
          </a:p>
          <a:p>
            <a:pPr lvl="1"/>
            <a:r>
              <a:rPr lang="en-US" altLang="en-US" sz="1600" dirty="0"/>
              <a:t>Typically don’t support swapping</a:t>
            </a:r>
          </a:p>
          <a:p>
            <a:pPr lvl="1"/>
            <a:r>
              <a:rPr lang="en-US" altLang="en-US" sz="1600" dirty="0"/>
              <a:t>Instead, demand page from file system and reclaim read-only pages (such as code)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xmlns="" id="{4651B988-8DE7-4632-AA41-76D04EF9AC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901" y="152400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Copy-on-Write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xmlns="" id="{ECA58894-B517-4286-8DD6-C84ED96ED1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838200"/>
            <a:ext cx="7725745" cy="5181600"/>
          </a:xfrm>
        </p:spPr>
        <p:txBody>
          <a:bodyPr>
            <a:noAutofit/>
          </a:bodyPr>
          <a:lstStyle/>
          <a:p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Copy-on-Write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dirty="0"/>
              <a:t>(COW) allows both parent and child processes to initially </a:t>
            </a:r>
            <a:r>
              <a:rPr lang="en-US" altLang="en-US" sz="2000" b="1" i="1" dirty="0"/>
              <a:t>share</a:t>
            </a:r>
            <a:r>
              <a:rPr lang="en-US" altLang="en-US" sz="2000" dirty="0"/>
              <a:t> the same pages in memory</a:t>
            </a:r>
          </a:p>
          <a:p>
            <a:pPr lvl="1"/>
            <a:r>
              <a:rPr lang="en-US" altLang="en-US" sz="2000" dirty="0"/>
              <a:t>If either process modifies a shared page, only then is the page copied</a:t>
            </a:r>
          </a:p>
          <a:p>
            <a:r>
              <a:rPr lang="en-US" altLang="en-US" sz="2000" dirty="0"/>
              <a:t>COW allows more efficient process creation as only modified pages are copied</a:t>
            </a:r>
          </a:p>
          <a:p>
            <a:r>
              <a:rPr lang="en-US" altLang="en-US" sz="2000" dirty="0"/>
              <a:t>In general, free pages are allocated from a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pool</a:t>
            </a:r>
            <a:r>
              <a:rPr lang="en-US" altLang="en-US" sz="2000" dirty="0">
                <a:solidFill>
                  <a:srgbClr val="3366FF"/>
                </a:solidFill>
              </a:rPr>
              <a:t> </a:t>
            </a:r>
            <a:r>
              <a:rPr lang="en-US" altLang="en-US" sz="2000" dirty="0"/>
              <a:t>of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zero-fill-on-demand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dirty="0"/>
              <a:t>pages</a:t>
            </a:r>
          </a:p>
          <a:p>
            <a:pPr lvl="1"/>
            <a:r>
              <a:rPr lang="en-US" altLang="en-US" sz="2000" dirty="0"/>
              <a:t>Pool should always have free frames for fast demand page execution</a:t>
            </a:r>
          </a:p>
          <a:p>
            <a:pPr lvl="2"/>
            <a:r>
              <a:rPr lang="en-US" altLang="en-US" sz="2000" dirty="0"/>
              <a:t>Don’t want to have to free a frame as well as other processing on page fault</a:t>
            </a:r>
          </a:p>
          <a:p>
            <a:pPr lvl="1"/>
            <a:r>
              <a:rPr lang="en-US" altLang="en-US" sz="2000" dirty="0"/>
              <a:t>Why zero-out a page before allocating it?</a:t>
            </a:r>
          </a:p>
          <a:p>
            <a:r>
              <a:rPr lang="en-US" alt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vfork</a:t>
            </a:r>
            <a:r>
              <a:rPr lang="en-US" alt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000" dirty="0"/>
              <a:t> variation on </a:t>
            </a:r>
            <a:r>
              <a:rPr lang="en-US" alt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fork() </a:t>
            </a:r>
            <a:r>
              <a:rPr lang="en-US" altLang="en-US" sz="2000" dirty="0"/>
              <a:t>system call has parent suspend and child using copy-on-write address space of parent</a:t>
            </a:r>
          </a:p>
          <a:p>
            <a:pPr lvl="5">
              <a:buNone/>
            </a:pPr>
            <a:r>
              <a:rPr lang="en-US" altLang="en-US" sz="1600" dirty="0" smtClean="0"/>
              <a:t>- Designed </a:t>
            </a:r>
            <a:r>
              <a:rPr lang="en-US" altLang="en-US" sz="1600" dirty="0"/>
              <a:t>to have child call </a:t>
            </a:r>
            <a:r>
              <a:rPr lang="en-US" alt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exec()</a:t>
            </a:r>
          </a:p>
          <a:p>
            <a:pPr lvl="5">
              <a:buNone/>
            </a:pPr>
            <a:r>
              <a:rPr lang="en-US" altLang="en-US" sz="1600" dirty="0" smtClean="0"/>
              <a:t>- Very </a:t>
            </a:r>
            <a:r>
              <a:rPr lang="en-US" altLang="en-US" sz="1600" dirty="0"/>
              <a:t>efficient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xmlns="" id="{58ABE1A7-0079-4C5D-AA2D-D1C3165717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0785" y="152400"/>
            <a:ext cx="844601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Before Process 1 Modifies Page C</a:t>
            </a:r>
          </a:p>
        </p:txBody>
      </p:sp>
      <p:pic>
        <p:nvPicPr>
          <p:cNvPr id="29699" name="Picture 4" descr="9">
            <a:extLst>
              <a:ext uri="{FF2B5EF4-FFF2-40B4-BE49-F238E27FC236}">
                <a16:creationId xmlns:a16="http://schemas.microsoft.com/office/drawing/2014/main" xmlns="" id="{BC34FA32-F8B2-44C4-BE2E-AA1E08212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1354138"/>
            <a:ext cx="7339013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xmlns="" id="{A963B4BF-36A7-4A02-8DD4-DE6998EE70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7030" y="231420"/>
            <a:ext cx="78105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After Process 1 Modifies Page C</a:t>
            </a:r>
          </a:p>
        </p:txBody>
      </p:sp>
      <p:pic>
        <p:nvPicPr>
          <p:cNvPr id="30723" name="Picture 4" descr="9">
            <a:extLst>
              <a:ext uri="{FF2B5EF4-FFF2-40B4-BE49-F238E27FC236}">
                <a16:creationId xmlns:a16="http://schemas.microsoft.com/office/drawing/2014/main" xmlns="" id="{C5BC398E-0436-4102-B16B-52CDFD1D6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14" y="1319212"/>
            <a:ext cx="7039562" cy="325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xmlns="" id="{6C488EA0-8C3D-457E-9DD0-39B9790740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0654" y="152400"/>
            <a:ext cx="8840946" cy="57626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What Happens if There is no Free Frame?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xmlns="" id="{7C4E993E-0F50-409F-A8A7-195A5B940B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417" y="1133475"/>
            <a:ext cx="7679093" cy="4511675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Used up by process pages</a:t>
            </a:r>
          </a:p>
          <a:p>
            <a:r>
              <a:rPr lang="en-US" altLang="en-US" dirty="0"/>
              <a:t>Also in demand from the kernel, I/O buffers, </a:t>
            </a:r>
            <a:r>
              <a:rPr lang="en-US" altLang="en-US" dirty="0" err="1"/>
              <a:t>etc</a:t>
            </a:r>
            <a:endParaRPr lang="en-US" altLang="en-US" dirty="0"/>
          </a:p>
          <a:p>
            <a:r>
              <a:rPr lang="en-US" altLang="en-US" dirty="0"/>
              <a:t>How much to allocate to each?</a:t>
            </a:r>
          </a:p>
          <a:p>
            <a:r>
              <a:rPr lang="en-US" altLang="en-US" dirty="0"/>
              <a:t>Page replacement – find some page in memory, but not really in use, page it out</a:t>
            </a:r>
          </a:p>
          <a:p>
            <a:pPr lvl="1"/>
            <a:r>
              <a:rPr lang="en-US" altLang="en-US" dirty="0"/>
              <a:t>Algorithm – terminate? swap out? replace the page?</a:t>
            </a:r>
          </a:p>
          <a:p>
            <a:pPr lvl="1"/>
            <a:r>
              <a:rPr lang="en-US" altLang="en-US" dirty="0"/>
              <a:t>Performance – want an algorithm which will result in minimum number of page faults</a:t>
            </a:r>
          </a:p>
          <a:p>
            <a:r>
              <a:rPr lang="en-US" altLang="en-US" dirty="0"/>
              <a:t>Same page may be brought into memory several times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xmlns="" id="{91FEDD64-E96D-422A-9610-4377FD8A0D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592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Objectives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xmlns="" id="{6D0ECAB6-8759-48BC-9C7C-1E9AB9851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085" y="1233488"/>
            <a:ext cx="7781731" cy="4530725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Define virtual memory and describe its benefits.</a:t>
            </a:r>
          </a:p>
          <a:p>
            <a:r>
              <a:rPr lang="en-US" altLang="en-US" dirty="0"/>
              <a:t>Illustrate how pages are loaded into memory using demand paging.</a:t>
            </a:r>
          </a:p>
          <a:p>
            <a:r>
              <a:rPr lang="en-US" altLang="en-US" dirty="0"/>
              <a:t>Apply the FIFO, optimal, and  LRU page-replacement algorithms.</a:t>
            </a:r>
          </a:p>
          <a:p>
            <a:r>
              <a:rPr lang="en-US" altLang="en-US" dirty="0"/>
              <a:t>Describe the working set of a process, and explain how it is related to program locality.</a:t>
            </a:r>
          </a:p>
          <a:p>
            <a:r>
              <a:rPr lang="en-US" altLang="en-US" dirty="0"/>
              <a:t>Describe how Linux, Windows 10, and Solaris manage virtual memory.</a:t>
            </a:r>
          </a:p>
          <a:p>
            <a:r>
              <a:rPr lang="en-US" altLang="en-US" dirty="0"/>
              <a:t>Design a virtual memory manager simulation in the C programming language.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9B00CC0E-9E33-4072-9D8C-43E0004757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1394" y="235568"/>
            <a:ext cx="77247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Page Replacement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xmlns="" id="{55125108-1B16-48F4-B19C-7A4934EC1D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1394" y="1190625"/>
            <a:ext cx="7724775" cy="4530725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Prevent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over-allocation</a:t>
            </a:r>
            <a:r>
              <a:rPr lang="en-US" altLang="en-US" dirty="0"/>
              <a:t> of memory by modifying page-fault service routine to include page replacement</a:t>
            </a:r>
          </a:p>
          <a:p>
            <a:r>
              <a:rPr lang="en-US" altLang="en-US" dirty="0"/>
              <a:t>Use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modify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dirty</a:t>
            </a:r>
            <a:r>
              <a:rPr lang="en-US" altLang="en-US" dirty="0"/>
              <a:t>)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bit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to reduce overhead of page transfers – only modified pages are written to disk</a:t>
            </a:r>
          </a:p>
          <a:p>
            <a:r>
              <a:rPr lang="en-US" altLang="en-US" dirty="0"/>
              <a:t>Page replacement completes separation between logical memory and physical memory – large virtual memory can be provided on a smaller physical memory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Page Replacement</a:t>
            </a:r>
            <a:endParaRPr lang="en-US" dirty="0"/>
          </a:p>
        </p:txBody>
      </p:sp>
      <p:pic>
        <p:nvPicPr>
          <p:cNvPr id="4" name="Picture 4" descr="B:\os-book\os10-dir\Slides-WORK-area\Figures-dir\ch10\JPG-dir\10_09.jpg">
            <a:extLst>
              <a:ext uri="{FF2B5EF4-FFF2-40B4-BE49-F238E27FC236}">
                <a16:creationId xmlns:a16="http://schemas.microsoft.com/office/drawing/2014/main" xmlns="" id="{74BEFCE0-4636-4163-8B0B-DF7F5FF024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08" y="1275996"/>
            <a:ext cx="7285391" cy="474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xmlns="" id="{DA23D0E3-2B35-4747-8B9E-6B7BFD7D40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6860" y="238161"/>
            <a:ext cx="76073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Basic Page Replacement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xmlns="" id="{36D9B5FA-26B2-48A5-8A7B-413D741468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416" y="1122363"/>
            <a:ext cx="7607299" cy="4457700"/>
          </a:xfrm>
        </p:spPr>
        <p:txBody>
          <a:bodyPr>
            <a:normAutofit fontScale="77500" lnSpcReduction="20000"/>
          </a:bodyPr>
          <a:lstStyle/>
          <a:p>
            <a:pPr marL="379413" indent="-379413">
              <a:buFont typeface="Monotype Sorts" pitchFamily="-84" charset="2"/>
              <a:buAutoNum type="arabicPeriod"/>
            </a:pPr>
            <a:r>
              <a:rPr lang="en-US" altLang="en-US" dirty="0"/>
              <a:t>Find the location of the desired page on disk</a:t>
            </a:r>
          </a:p>
          <a:p>
            <a:pPr marL="379413" indent="-379413">
              <a:buFont typeface="Monotype Sorts" pitchFamily="-84" charset="2"/>
              <a:buAutoNum type="arabicPeriod"/>
            </a:pPr>
            <a:r>
              <a:rPr lang="en-US" altLang="en-US" dirty="0"/>
              <a:t>Find a free frame:</a:t>
            </a:r>
            <a:br>
              <a:rPr lang="en-US" altLang="en-US" dirty="0"/>
            </a:br>
            <a:r>
              <a:rPr lang="en-US" altLang="en-US" dirty="0"/>
              <a:t>   -  If there is a free frame, use it</a:t>
            </a:r>
            <a:br>
              <a:rPr lang="en-US" altLang="en-US" dirty="0"/>
            </a:br>
            <a:r>
              <a:rPr lang="en-US" altLang="en-US" dirty="0"/>
              <a:t>   -  If there is no free frame, use a page replacement algorithm to select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victim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frame</a:t>
            </a:r>
            <a:r>
              <a:rPr lang="en-US" altLang="en-US" b="1" dirty="0">
                <a:solidFill>
                  <a:srgbClr val="3366FF"/>
                </a:solidFill>
              </a:rPr>
              <a:t/>
            </a:r>
            <a:br>
              <a:rPr lang="en-US" altLang="en-US" b="1" dirty="0">
                <a:solidFill>
                  <a:srgbClr val="3366FF"/>
                </a:solidFill>
              </a:rPr>
            </a:br>
            <a:r>
              <a:rPr lang="en-US" altLang="en-US" b="1" dirty="0">
                <a:solidFill>
                  <a:srgbClr val="3366FF"/>
                </a:solidFill>
              </a:rPr>
              <a:t>   </a:t>
            </a:r>
            <a:r>
              <a:rPr lang="en-US" altLang="en-US" dirty="0"/>
              <a:t>-</a:t>
            </a:r>
            <a:r>
              <a:rPr lang="en-US" altLang="en-US" b="1" dirty="0"/>
              <a:t>  </a:t>
            </a:r>
            <a:r>
              <a:rPr lang="en-US" altLang="en-US" dirty="0"/>
              <a:t>Write victim frame to disk if dirty</a:t>
            </a:r>
          </a:p>
          <a:p>
            <a:pPr marL="379413" indent="-379413">
              <a:buFont typeface="Monotype Sorts" pitchFamily="-84" charset="2"/>
              <a:buAutoNum type="arabicPeriod"/>
            </a:pPr>
            <a:r>
              <a:rPr lang="en-US" altLang="en-US" dirty="0"/>
              <a:t>Bring  the desired page into the (newly) free frame; update the page and frame tables</a:t>
            </a:r>
          </a:p>
          <a:p>
            <a:pPr marL="379413" indent="-379413">
              <a:buFont typeface="Monotype Sorts" pitchFamily="-84" charset="2"/>
              <a:buAutoNum type="arabicPeriod"/>
            </a:pPr>
            <a:r>
              <a:rPr lang="en-US" altLang="en-US" dirty="0"/>
              <a:t>Continue the process by restarting the instruction that caused the trap</a:t>
            </a:r>
          </a:p>
          <a:p>
            <a:pPr marL="379413" indent="-379413">
              <a:buFont typeface="Monotype Sorts" pitchFamily="-84" charset="2"/>
              <a:buNone/>
            </a:pPr>
            <a:r>
              <a:rPr lang="en-US" altLang="en-US" dirty="0"/>
              <a:t> </a:t>
            </a:r>
          </a:p>
          <a:p>
            <a:pPr marL="379413" indent="-379413">
              <a:buFont typeface="Monotype Sorts" pitchFamily="-84" charset="2"/>
              <a:buNone/>
            </a:pPr>
            <a:r>
              <a:rPr lang="en-US" altLang="en-US" dirty="0"/>
              <a:t>Note now potentially 2 page transfers for page fault – increasing EAT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Page Replacement</a:t>
            </a:r>
            <a:endParaRPr lang="en-US" dirty="0"/>
          </a:p>
        </p:txBody>
      </p:sp>
      <p:pic>
        <p:nvPicPr>
          <p:cNvPr id="4" name="Picture 4" descr="9">
            <a:extLst>
              <a:ext uri="{FF2B5EF4-FFF2-40B4-BE49-F238E27FC236}">
                <a16:creationId xmlns:a16="http://schemas.microsoft.com/office/drawing/2014/main" xmlns="" id="{632D2467-D729-4E96-ABE0-D5CF1AD391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04645"/>
            <a:ext cx="6431945" cy="4738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xmlns="" id="{047214C7-1AE6-4D0E-9FB9-EBC768731F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4945" y="175298"/>
            <a:ext cx="7861041" cy="576262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Page and Frame Replacement Algorithms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xmlns="" id="{7C092E50-7A55-4657-89B6-77C0309E7E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1094" y="1133475"/>
            <a:ext cx="7679094" cy="4899025"/>
          </a:xfrm>
        </p:spPr>
        <p:txBody>
          <a:bodyPr>
            <a:normAutofit fontScale="70000" lnSpcReduction="20000"/>
          </a:bodyPr>
          <a:lstStyle/>
          <a:p>
            <a:pPr>
              <a:tabLst>
                <a:tab pos="3144838" algn="ctr"/>
              </a:tabLst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Frame-allocation algorithm </a:t>
            </a:r>
            <a:r>
              <a:rPr lang="en-US" altLang="en-US" dirty="0"/>
              <a:t>determines </a:t>
            </a:r>
          </a:p>
          <a:p>
            <a:pPr lvl="1">
              <a:tabLst>
                <a:tab pos="3144838" algn="ctr"/>
              </a:tabLst>
            </a:pPr>
            <a:r>
              <a:rPr lang="en-US" altLang="en-US" dirty="0"/>
              <a:t>How many frames to give each process</a:t>
            </a:r>
          </a:p>
          <a:p>
            <a:pPr lvl="1">
              <a:tabLst>
                <a:tab pos="3144838" algn="ctr"/>
              </a:tabLst>
            </a:pPr>
            <a:r>
              <a:rPr lang="en-US" altLang="en-US" dirty="0"/>
              <a:t>Which frames to replace</a:t>
            </a:r>
          </a:p>
          <a:p>
            <a:pPr>
              <a:tabLst>
                <a:tab pos="3144838" algn="ctr"/>
              </a:tabLst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Page-replacement algorithm</a:t>
            </a:r>
          </a:p>
          <a:p>
            <a:pPr lvl="1">
              <a:tabLst>
                <a:tab pos="3144838" algn="ctr"/>
              </a:tabLst>
            </a:pPr>
            <a:r>
              <a:rPr lang="en-US" altLang="en-US" dirty="0"/>
              <a:t>Want lowest page-fault rate on both first access and re-access</a:t>
            </a:r>
          </a:p>
          <a:p>
            <a:pPr>
              <a:tabLst>
                <a:tab pos="3144838" algn="ctr"/>
              </a:tabLst>
            </a:pPr>
            <a:r>
              <a:rPr lang="en-US" altLang="en-US" dirty="0"/>
              <a:t>Evaluate algorithm by running it on a particular string of memory references (reference string) and computing the number of page faults on that string</a:t>
            </a:r>
          </a:p>
          <a:p>
            <a:pPr lvl="1">
              <a:tabLst>
                <a:tab pos="3144838" algn="ctr"/>
              </a:tabLst>
            </a:pPr>
            <a:r>
              <a:rPr lang="en-US" altLang="en-US" dirty="0"/>
              <a:t>String is just page numbers, not full addresses</a:t>
            </a:r>
          </a:p>
          <a:p>
            <a:pPr lvl="1">
              <a:tabLst>
                <a:tab pos="3144838" algn="ctr"/>
              </a:tabLst>
            </a:pPr>
            <a:r>
              <a:rPr lang="en-US" altLang="en-US" dirty="0"/>
              <a:t>Repeated access to the same page does not cause a page fault</a:t>
            </a:r>
          </a:p>
          <a:p>
            <a:pPr lvl="1">
              <a:tabLst>
                <a:tab pos="3144838" algn="ctr"/>
              </a:tabLst>
            </a:pPr>
            <a:r>
              <a:rPr lang="en-US" altLang="en-US" dirty="0"/>
              <a:t>Results depend on number of frames available</a:t>
            </a:r>
          </a:p>
          <a:p>
            <a:pPr>
              <a:tabLst>
                <a:tab pos="3144838" algn="ctr"/>
              </a:tabLst>
            </a:pPr>
            <a:r>
              <a:rPr lang="en-US" altLang="en-US" dirty="0"/>
              <a:t>In all our examples, the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reference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string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of referenced page numbers is </a:t>
            </a:r>
          </a:p>
          <a:p>
            <a:pPr>
              <a:buFont typeface="Monotype Sorts" pitchFamily="-84" charset="2"/>
              <a:buNone/>
              <a:tabLst>
                <a:tab pos="3144838" algn="ctr"/>
              </a:tabLst>
            </a:pPr>
            <a:r>
              <a:rPr lang="en-US" altLang="en-US" dirty="0"/>
              <a:t>	               </a:t>
            </a:r>
            <a:r>
              <a:rPr lang="en-US" altLang="en-US" b="1" dirty="0">
                <a:solidFill>
                  <a:srgbClr val="FF0000"/>
                </a:solidFill>
              </a:rPr>
              <a:t>7,0,1,2,0,3,0,4,2,3,0,3,0,3,2,1,2,0,1,7,0,1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Graph of Page Faults Versus the Number of Frames</a:t>
            </a:r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xmlns="" id="{6305A72B-A5ED-415A-9B8C-D45FEB5F4C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48" y="1447800"/>
            <a:ext cx="769230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xmlns="" id="{FCA6CF77-12AF-4EC2-89B1-0E20EC3A22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8216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First-In-First-Out (FIFO) Algorithm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xmlns="" id="{6D1D5755-163C-4203-ABC8-2DA1622DF8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4735" y="685800"/>
            <a:ext cx="7582515" cy="5762625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Reference string: </a:t>
            </a:r>
            <a:r>
              <a:rPr lang="en-US" altLang="en-US" b="1" dirty="0">
                <a:solidFill>
                  <a:srgbClr val="FF0000"/>
                </a:solidFill>
              </a:rPr>
              <a:t>7,0,1,2,0,3,0,4,2,3,0,3,0,3,2,1,2,0,1,7,0,1</a:t>
            </a:r>
            <a:endParaRPr lang="en-US" altLang="en-US" dirty="0"/>
          </a:p>
          <a:p>
            <a:r>
              <a:rPr lang="en-US" altLang="en-US" dirty="0"/>
              <a:t>3 frames (3 pages can be in memory at a time per process)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pPr>
              <a:buFont typeface="Monotype Sorts" pitchFamily="-84" charset="2"/>
              <a:buNone/>
            </a:pP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sz="800" dirty="0"/>
          </a:p>
          <a:p>
            <a:pPr>
              <a:buFont typeface="Monotype Sorts" pitchFamily="-84" charset="2"/>
              <a:buNone/>
            </a:pPr>
            <a:endParaRPr lang="en-US" altLang="en-US" sz="800" dirty="0"/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r>
              <a:rPr lang="en-US" altLang="en-US" dirty="0"/>
              <a:t>Can vary by reference string: consider 1,2,3,4,1,2,5,1,2,3,4,5</a:t>
            </a:r>
          </a:p>
          <a:p>
            <a:pPr lvl="1"/>
            <a:r>
              <a:rPr lang="en-US" altLang="en-US" dirty="0"/>
              <a:t>Adding more frames can cause more page faults!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Belady</a:t>
            </a:r>
            <a:r>
              <a:rPr lang="ja-JP" altLang="en-US" b="1" dirty="0">
                <a:solidFill>
                  <a:srgbClr val="006699"/>
                </a:solidFill>
                <a:latin typeface="+mj-lt"/>
              </a:rPr>
              <a:t>’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s Anomaly</a:t>
            </a:r>
            <a:endParaRPr lang="en-US" altLang="en-US" b="1" dirty="0">
              <a:solidFill>
                <a:srgbClr val="006699"/>
              </a:solidFill>
              <a:latin typeface="+mj-lt"/>
            </a:endParaRPr>
          </a:p>
          <a:p>
            <a:r>
              <a:rPr lang="en-US" altLang="en-US" dirty="0"/>
              <a:t>How to track ages of pages? </a:t>
            </a:r>
          </a:p>
          <a:p>
            <a:pPr lvl="1"/>
            <a:r>
              <a:rPr lang="en-US" altLang="en-US" dirty="0"/>
              <a:t>Just use a FIFO queue</a:t>
            </a:r>
          </a:p>
        </p:txBody>
      </p:sp>
      <p:sp>
        <p:nvSpPr>
          <p:cNvPr id="38916" name="Text Box 16">
            <a:extLst>
              <a:ext uri="{FF2B5EF4-FFF2-40B4-BE49-F238E27FC236}">
                <a16:creationId xmlns:a16="http://schemas.microsoft.com/office/drawing/2014/main" xmlns="" id="{70D1F977-A605-4231-817D-50B414BD8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657600"/>
            <a:ext cx="1697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>
                <a:latin typeface="Helvetica" panose="020B0604020202020204" pitchFamily="34" charset="0"/>
              </a:rPr>
              <a:t>15 page faults</a:t>
            </a:r>
          </a:p>
        </p:txBody>
      </p:sp>
      <p:pic>
        <p:nvPicPr>
          <p:cNvPr id="38917" name="Picture 1">
            <a:extLst>
              <a:ext uri="{FF2B5EF4-FFF2-40B4-BE49-F238E27FC236}">
                <a16:creationId xmlns:a16="http://schemas.microsoft.com/office/drawing/2014/main" xmlns="" id="{308629FE-BC55-408D-8CD8-72B5F69846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057400"/>
            <a:ext cx="5327650" cy="169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FIFO Illustrating </a:t>
            </a:r>
            <a:r>
              <a:rPr lang="en-US" altLang="en-US" dirty="0" err="1" smtClean="0"/>
              <a:t>Belady</a:t>
            </a:r>
            <a:r>
              <a:rPr lang="ja-JP" altLang="en-US" smtClean="0"/>
              <a:t>’</a:t>
            </a:r>
            <a:r>
              <a:rPr lang="en-US" altLang="ja-JP" dirty="0" smtClean="0"/>
              <a:t>s Anomaly</a:t>
            </a:r>
            <a:endParaRPr lang="en-US" dirty="0"/>
          </a:p>
        </p:txBody>
      </p:sp>
      <p:pic>
        <p:nvPicPr>
          <p:cNvPr id="4" name="Picture 1" descr="9_13.pdf">
            <a:extLst>
              <a:ext uri="{FF2B5EF4-FFF2-40B4-BE49-F238E27FC236}">
                <a16:creationId xmlns:a16="http://schemas.microsoft.com/office/drawing/2014/main" xmlns="" id="{EE4A1B7A-865F-4B41-AE5D-E878A1F8D5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93" y="1198892"/>
            <a:ext cx="7099323" cy="451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xmlns="" id="{76095923-7FD6-4706-A8FA-9ABF051469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9300" y="231422"/>
            <a:ext cx="79375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Optimal Algorithm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xmlns="" id="{25D0553F-9E25-4083-8F1B-77A52F70DB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4" y="1119188"/>
            <a:ext cx="7495397" cy="2052637"/>
          </a:xfrm>
        </p:spPr>
        <p:txBody>
          <a:bodyPr>
            <a:normAutofit fontScale="70000" lnSpcReduction="20000"/>
          </a:bodyPr>
          <a:lstStyle/>
          <a:p>
            <a:pPr>
              <a:tabLst>
                <a:tab pos="1889125" algn="l"/>
              </a:tabLst>
            </a:pPr>
            <a:r>
              <a:rPr lang="en-US" altLang="en-US" dirty="0"/>
              <a:t>Replace page that will not be used for longest period of time</a:t>
            </a:r>
          </a:p>
          <a:p>
            <a:pPr lvl="1">
              <a:tabLst>
                <a:tab pos="1889125" algn="l"/>
              </a:tabLst>
            </a:pPr>
            <a:r>
              <a:rPr lang="en-US" altLang="en-US" dirty="0"/>
              <a:t>9 is optimal for the example</a:t>
            </a:r>
          </a:p>
          <a:p>
            <a:pPr>
              <a:tabLst>
                <a:tab pos="1889125" algn="l"/>
              </a:tabLst>
            </a:pPr>
            <a:r>
              <a:rPr lang="en-US" altLang="en-US" dirty="0"/>
              <a:t>How do you know this?</a:t>
            </a:r>
          </a:p>
          <a:p>
            <a:pPr lvl="1">
              <a:tabLst>
                <a:tab pos="1889125" algn="l"/>
              </a:tabLst>
            </a:pPr>
            <a:r>
              <a:rPr lang="en-US" altLang="en-US" dirty="0"/>
              <a:t>Can</a:t>
            </a:r>
            <a:r>
              <a:rPr lang="ja-JP" altLang="en-US" dirty="0"/>
              <a:t>’</a:t>
            </a:r>
            <a:r>
              <a:rPr lang="en-US" altLang="ja-JP" dirty="0"/>
              <a:t>t read the future</a:t>
            </a:r>
            <a:endParaRPr lang="en-US" altLang="en-US" dirty="0"/>
          </a:p>
          <a:p>
            <a:pPr>
              <a:tabLst>
                <a:tab pos="1889125" algn="l"/>
              </a:tabLst>
            </a:pPr>
            <a:r>
              <a:rPr lang="en-US" altLang="en-US" dirty="0"/>
              <a:t>Used for measuring how well your algorithm performs</a:t>
            </a:r>
          </a:p>
        </p:txBody>
      </p:sp>
      <p:pic>
        <p:nvPicPr>
          <p:cNvPr id="40964" name="Picture 3">
            <a:extLst>
              <a:ext uri="{FF2B5EF4-FFF2-40B4-BE49-F238E27FC236}">
                <a16:creationId xmlns:a16="http://schemas.microsoft.com/office/drawing/2014/main" xmlns="" id="{0C2DEEDF-7F2E-4341-B388-D27259850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3159125"/>
            <a:ext cx="6259513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xmlns="" id="{696FD466-53D6-40D8-87A0-F9D0699FA1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8852" y="185249"/>
            <a:ext cx="8650348" cy="57626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Least Recently Used (LRU) Algorithm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xmlns="" id="{B3F137F8-4D5E-42D0-B9E4-ACCE3B23C8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7079" y="1260964"/>
            <a:ext cx="7751989" cy="4835525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altLang="en-US" dirty="0"/>
              <a:t>Use past knowledge rather than future</a:t>
            </a:r>
          </a:p>
          <a:p>
            <a:pPr>
              <a:defRPr/>
            </a:pPr>
            <a:r>
              <a:rPr lang="en-US" altLang="en-US" dirty="0"/>
              <a:t>Replace page that has not been used in the most amount of time</a:t>
            </a:r>
          </a:p>
          <a:p>
            <a:pPr>
              <a:defRPr/>
            </a:pPr>
            <a:r>
              <a:rPr lang="en-US" altLang="en-US" dirty="0"/>
              <a:t>Associate time of last use with each page</a:t>
            </a:r>
          </a:p>
          <a:p>
            <a:pPr>
              <a:buFont typeface="Monotype Sorts" pitchFamily="-84" charset="2"/>
              <a:buNone/>
              <a:defRPr/>
            </a:pPr>
            <a:endParaRPr lang="en-US" altLang="en-US" dirty="0"/>
          </a:p>
          <a:p>
            <a:pPr>
              <a:buFont typeface="Monotype Sorts" pitchFamily="-84" charset="2"/>
              <a:buNone/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 marL="0" indent="0">
              <a:buFont typeface="Monotype Sorts" pitchFamily="-84" charset="2"/>
              <a:buNone/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r>
              <a:rPr lang="en-US" altLang="en-US" dirty="0"/>
              <a:t>12 faults – better than FIFO but worse than OPT</a:t>
            </a:r>
          </a:p>
          <a:p>
            <a:pPr>
              <a:defRPr/>
            </a:pPr>
            <a:r>
              <a:rPr lang="en-US" altLang="en-US" dirty="0"/>
              <a:t>Generally good algorithm and frequently used</a:t>
            </a:r>
          </a:p>
          <a:p>
            <a:pPr>
              <a:defRPr/>
            </a:pPr>
            <a:r>
              <a:rPr lang="en-US" altLang="en-US" dirty="0"/>
              <a:t>But how to implement?</a:t>
            </a:r>
          </a:p>
          <a:p>
            <a:pPr>
              <a:buFont typeface="Monotype Sorts" pitchFamily="-84" charset="2"/>
              <a:buNone/>
              <a:defRPr/>
            </a:pPr>
            <a:endParaRPr lang="en-US" altLang="en-US" dirty="0"/>
          </a:p>
        </p:txBody>
      </p:sp>
      <p:pic>
        <p:nvPicPr>
          <p:cNvPr id="41988" name="Picture 4" descr="9">
            <a:extLst>
              <a:ext uri="{FF2B5EF4-FFF2-40B4-BE49-F238E27FC236}">
                <a16:creationId xmlns:a16="http://schemas.microsoft.com/office/drawing/2014/main" xmlns="" id="{1C494269-8B4A-4BA9-9CC1-ED6087AC3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3" y="2635545"/>
            <a:ext cx="6170612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xmlns="" id="{9CCC7638-093C-4CC4-960F-79B01FBE9F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5267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Background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xmlns="" id="{F8BAF45D-7AF6-46D9-974E-C552BF29A1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087" y="1195229"/>
            <a:ext cx="7744408" cy="4530725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Code needs to be in memory to execute, but entire program rarely used</a:t>
            </a:r>
          </a:p>
          <a:p>
            <a:pPr lvl="1"/>
            <a:r>
              <a:rPr lang="en-US" altLang="en-US" dirty="0"/>
              <a:t>Error code, unusual routines, large data structures</a:t>
            </a:r>
          </a:p>
          <a:p>
            <a:r>
              <a:rPr lang="en-US" altLang="en-US" dirty="0"/>
              <a:t>Entire program code not needed at same time</a:t>
            </a:r>
          </a:p>
          <a:p>
            <a:r>
              <a:rPr lang="en-US" altLang="en-US" dirty="0"/>
              <a:t>Consider ability to execute partially-loaded program</a:t>
            </a:r>
          </a:p>
          <a:p>
            <a:pPr lvl="1"/>
            <a:r>
              <a:rPr lang="en-US" altLang="en-US" dirty="0"/>
              <a:t>Program no longer constrained by limits of physical memory</a:t>
            </a:r>
          </a:p>
          <a:p>
            <a:pPr lvl="1"/>
            <a:r>
              <a:rPr lang="en-US" altLang="en-US" dirty="0"/>
              <a:t>Each program takes less memory while running -&gt; more programs run at the same time</a:t>
            </a:r>
          </a:p>
          <a:p>
            <a:pPr lvl="2"/>
            <a:r>
              <a:rPr lang="en-US" altLang="en-US" dirty="0"/>
              <a:t>Increased CPU utilization and throughput with no increase in response time or turnaround time</a:t>
            </a:r>
          </a:p>
          <a:p>
            <a:pPr lvl="1"/>
            <a:r>
              <a:rPr lang="en-US" altLang="en-US" dirty="0"/>
              <a:t>Less I/O needed to load or swap programs into memory -&gt; each user program runs faster</a:t>
            </a:r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xmlns="" id="{689E2401-57E2-4A14-B834-943CD6AD56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531" y="232199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LRU Algorithm (Cont.)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xmlns="" id="{00218A1E-F600-4BE7-9C24-6205C33F80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086" y="950913"/>
            <a:ext cx="7728177" cy="5246687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Counter implementation</a:t>
            </a:r>
          </a:p>
          <a:p>
            <a:pPr lvl="1"/>
            <a:r>
              <a:rPr lang="en-US" altLang="en-US" dirty="0"/>
              <a:t>Every page entry has a counter; every time page is referenced through this entry, copy the clock into the counter</a:t>
            </a:r>
          </a:p>
          <a:p>
            <a:pPr lvl="1"/>
            <a:r>
              <a:rPr lang="en-US" altLang="en-US" dirty="0"/>
              <a:t>When a page needs to be changed, look at the counters to find smallest value</a:t>
            </a:r>
          </a:p>
          <a:p>
            <a:pPr lvl="2"/>
            <a:r>
              <a:rPr lang="en-US" altLang="en-US" dirty="0"/>
              <a:t>Search through table needed</a:t>
            </a:r>
          </a:p>
          <a:p>
            <a:r>
              <a:rPr lang="en-US" altLang="en-US" dirty="0"/>
              <a:t>Stack implementation</a:t>
            </a:r>
          </a:p>
          <a:p>
            <a:pPr lvl="1"/>
            <a:r>
              <a:rPr lang="en-US" altLang="en-US" dirty="0"/>
              <a:t>Keep a stack of page numbers in a double link form:</a:t>
            </a:r>
          </a:p>
          <a:p>
            <a:pPr lvl="1"/>
            <a:r>
              <a:rPr lang="en-US" altLang="en-US" dirty="0"/>
              <a:t>Page referenced:</a:t>
            </a:r>
          </a:p>
          <a:p>
            <a:pPr lvl="2"/>
            <a:r>
              <a:rPr lang="en-US" altLang="en-US" dirty="0"/>
              <a:t>move it to the top</a:t>
            </a:r>
          </a:p>
          <a:p>
            <a:pPr lvl="2"/>
            <a:r>
              <a:rPr lang="en-US" altLang="en-US" dirty="0"/>
              <a:t>requires 6 pointers to be changed</a:t>
            </a:r>
          </a:p>
          <a:p>
            <a:pPr lvl="1"/>
            <a:r>
              <a:rPr lang="en-US" altLang="en-US" dirty="0"/>
              <a:t>But each update more expensive</a:t>
            </a:r>
          </a:p>
          <a:p>
            <a:pPr lvl="1"/>
            <a:r>
              <a:rPr lang="en-US" altLang="en-US" dirty="0"/>
              <a:t>No search for replacement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xmlns="" id="{689E2401-57E2-4A14-B834-943CD6AD56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531" y="232199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LRU Algorithm (Cont.)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xmlns="" id="{00218A1E-F600-4BE7-9C24-6205C33F80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086" y="950913"/>
            <a:ext cx="7728177" cy="5068887"/>
          </a:xfrm>
        </p:spPr>
        <p:txBody>
          <a:bodyPr/>
          <a:lstStyle/>
          <a:p>
            <a:r>
              <a:rPr lang="en-US" altLang="en-US" sz="2400" dirty="0"/>
              <a:t>LRU and OPT are cases of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stack algorithms </a:t>
            </a:r>
            <a:r>
              <a:rPr lang="en-US" altLang="en-US" sz="2400" dirty="0"/>
              <a:t>that don</a:t>
            </a:r>
            <a:r>
              <a:rPr lang="ja-JP" altLang="en-US" sz="2400" dirty="0"/>
              <a:t>’</a:t>
            </a:r>
            <a:r>
              <a:rPr lang="en-US" altLang="ja-JP" sz="2400" dirty="0"/>
              <a:t>t have Belady</a:t>
            </a:r>
            <a:r>
              <a:rPr lang="ja-JP" altLang="en-US" sz="2400" dirty="0"/>
              <a:t>’</a:t>
            </a:r>
            <a:r>
              <a:rPr lang="en-US" altLang="ja-JP" sz="2400" dirty="0"/>
              <a:t>s Anomaly</a:t>
            </a:r>
          </a:p>
          <a:p>
            <a:r>
              <a:rPr lang="en-US" altLang="en-US" sz="2400" dirty="0"/>
              <a:t>Use Of A Stack to Record Most Recent Page References</a:t>
            </a:r>
            <a:endParaRPr lang="en-US" sz="2400" dirty="0"/>
          </a:p>
          <a:p>
            <a:endParaRPr lang="en-US" altLang="en-US" dirty="0"/>
          </a:p>
        </p:txBody>
      </p:sp>
      <p:pic>
        <p:nvPicPr>
          <p:cNvPr id="4" name="Picture 1" descr="9_16.pdf">
            <a:extLst>
              <a:ext uri="{FF2B5EF4-FFF2-40B4-BE49-F238E27FC236}">
                <a16:creationId xmlns:a16="http://schemas.microsoft.com/office/drawing/2014/main" xmlns="" id="{650D8023-264A-4AC3-B430-E0C59C953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2260350"/>
            <a:ext cx="470217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174997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xmlns="" id="{9033BF15-EA5A-4A49-BB65-331FF866E4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9754" y="234791"/>
            <a:ext cx="7772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LRU Approximation Algorithms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xmlns="" id="{BC57D3A7-FA71-4D00-9C2E-051C34BFAB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5" y="1159949"/>
            <a:ext cx="7664484" cy="5146675"/>
          </a:xfrm>
        </p:spPr>
        <p:txBody>
          <a:bodyPr/>
          <a:lstStyle/>
          <a:p>
            <a:r>
              <a:rPr lang="en-US" altLang="en-US" dirty="0"/>
              <a:t>LRU needs special hardware and still slow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Reference bit</a:t>
            </a:r>
          </a:p>
          <a:p>
            <a:pPr lvl="1"/>
            <a:r>
              <a:rPr lang="en-US" altLang="en-US" dirty="0"/>
              <a:t>With each page associate a bit, initially = 0</a:t>
            </a:r>
          </a:p>
          <a:p>
            <a:pPr lvl="1"/>
            <a:r>
              <a:rPr lang="en-US" altLang="en-US" dirty="0"/>
              <a:t>When page is referenced bit set to 1</a:t>
            </a:r>
          </a:p>
          <a:p>
            <a:pPr lvl="1"/>
            <a:r>
              <a:rPr lang="en-US" altLang="en-US" dirty="0"/>
              <a:t>Replace any with reference bit = 0 (if one exists)</a:t>
            </a:r>
          </a:p>
          <a:p>
            <a:pPr lvl="2"/>
            <a:r>
              <a:rPr lang="en-US" altLang="en-US" dirty="0"/>
              <a:t>We do not know the order, however</a:t>
            </a:r>
            <a:endParaRPr lang="en-US" altLang="en-US" sz="800" dirty="0"/>
          </a:p>
        </p:txBody>
      </p:sp>
    </p:spTree>
    <p:extLst>
      <p:ext uri="{BB962C8B-B14F-4D97-AF65-F5344CB8AC3E}">
        <p14:creationId xmlns="" xmlns:p14="http://schemas.microsoft.com/office/powerpoint/2010/main" val="41356722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xmlns="" id="{9033BF15-EA5A-4A49-BB65-331FF866E4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79021"/>
            <a:ext cx="8856801" cy="57626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LRU Approximation Algorithms (cont.)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xmlns="" id="{BC57D3A7-FA71-4D00-9C2E-051C34BFAB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5" y="1159949"/>
            <a:ext cx="7664484" cy="5146675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Second-chance algorithm</a:t>
            </a:r>
          </a:p>
          <a:p>
            <a:pPr lvl="1"/>
            <a:r>
              <a:rPr lang="en-US" altLang="en-US" dirty="0"/>
              <a:t>Generally FIFO, plus hardware-provided reference bit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Clock </a:t>
            </a:r>
            <a:r>
              <a:rPr lang="en-US" altLang="en-US" dirty="0"/>
              <a:t>replacement</a:t>
            </a:r>
          </a:p>
          <a:p>
            <a:pPr lvl="1"/>
            <a:r>
              <a:rPr lang="en-US" altLang="en-US" dirty="0"/>
              <a:t>If page to be replaced has </a:t>
            </a:r>
          </a:p>
          <a:p>
            <a:pPr lvl="2"/>
            <a:r>
              <a:rPr lang="en-US" altLang="en-US" dirty="0"/>
              <a:t>Reference bit = 0 -&gt; replace it</a:t>
            </a:r>
          </a:p>
          <a:p>
            <a:pPr lvl="2"/>
            <a:r>
              <a:rPr lang="en-US" altLang="en-US" dirty="0"/>
              <a:t>reference bit = 1 then:</a:t>
            </a:r>
          </a:p>
          <a:p>
            <a:pPr lvl="3"/>
            <a:r>
              <a:rPr lang="en-US" altLang="en-US" dirty="0"/>
              <a:t>set reference bit 0, leave page in memory</a:t>
            </a:r>
          </a:p>
          <a:p>
            <a:pPr lvl="3"/>
            <a:r>
              <a:rPr lang="en-US" altLang="en-US" dirty="0"/>
              <a:t>replace next page, subject to same rules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Second-chance Algorithm</a:t>
            </a:r>
            <a:endParaRPr lang="en-US" dirty="0"/>
          </a:p>
        </p:txBody>
      </p:sp>
      <p:pic>
        <p:nvPicPr>
          <p:cNvPr id="4" name="Picture 1" descr="9_17.pdf">
            <a:extLst>
              <a:ext uri="{FF2B5EF4-FFF2-40B4-BE49-F238E27FC236}">
                <a16:creationId xmlns:a16="http://schemas.microsoft.com/office/drawing/2014/main" xmlns="" id="{5B0ED9B7-9A22-4A06-8760-CF9EC5AFD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856" y="1102049"/>
            <a:ext cx="5458744" cy="490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xmlns="" id="{96CF5A4B-5B56-4850-890B-CBC91DFC97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674" y="152400"/>
            <a:ext cx="8777926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Enhanced Second-Chance Algorithm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xmlns="" id="{B9C55B83-EA3F-497C-A3D1-F3E32BFFAD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749" y="1250302"/>
            <a:ext cx="7609925" cy="4967936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Improve algorithm by using reference bit and modify bit (if available) in concert</a:t>
            </a:r>
          </a:p>
          <a:p>
            <a:r>
              <a:rPr lang="en-US" altLang="en-US" dirty="0"/>
              <a:t>Take ordered pair (reference, modify):</a:t>
            </a:r>
          </a:p>
          <a:p>
            <a:pPr lvl="1"/>
            <a:r>
              <a:rPr lang="en-US" altLang="en-US" dirty="0"/>
              <a:t>(0, 0) neither recently used not modified – best page to replace</a:t>
            </a:r>
          </a:p>
          <a:p>
            <a:pPr lvl="1"/>
            <a:r>
              <a:rPr lang="en-US" altLang="en-US" dirty="0"/>
              <a:t>(0, 1) not recently used but modified – not quite as good, must write out before replacement</a:t>
            </a:r>
          </a:p>
          <a:p>
            <a:pPr lvl="1"/>
            <a:r>
              <a:rPr lang="en-US" altLang="en-US" dirty="0"/>
              <a:t>(1, 0) recently used but clean – probably will be used again soon</a:t>
            </a:r>
          </a:p>
          <a:p>
            <a:pPr lvl="1"/>
            <a:r>
              <a:rPr lang="en-US" altLang="en-US" dirty="0"/>
              <a:t>(1, 1) recently used and modified – probably will be used again soon and need to write out before replacement</a:t>
            </a:r>
          </a:p>
          <a:p>
            <a:r>
              <a:rPr lang="en-US" altLang="en-US" dirty="0"/>
              <a:t>When page replacement called for, use the clock scheme  but use the four classes replace page in lowest non-empty class</a:t>
            </a:r>
          </a:p>
          <a:p>
            <a:pPr lvl="1"/>
            <a:r>
              <a:rPr lang="en-US" altLang="en-US" dirty="0"/>
              <a:t>Might need to search circular queue several times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xmlns="" id="{E1C6E0A3-953D-4211-ACA7-F7B6931BDD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8161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Counting Algorithms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xmlns="" id="{B52D61FC-D241-4C09-9149-F474825897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419" y="1230348"/>
            <a:ext cx="7311024" cy="4556841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Keep a counter of the number of references that have been made to each page</a:t>
            </a:r>
          </a:p>
          <a:p>
            <a:pPr lvl="1"/>
            <a:r>
              <a:rPr lang="en-US" altLang="en-US" dirty="0"/>
              <a:t>Not common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Lease Frequently Used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LFU</a:t>
            </a:r>
            <a:r>
              <a:rPr lang="en-US" altLang="en-US" dirty="0"/>
              <a:t>)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Algorithm</a:t>
            </a:r>
            <a:r>
              <a:rPr lang="en-US" altLang="en-US" dirty="0"/>
              <a:t>:</a:t>
            </a:r>
          </a:p>
          <a:p>
            <a:pPr lvl="1"/>
            <a:r>
              <a:rPr lang="en-US" altLang="en-US" dirty="0"/>
              <a:t>  Replaces page with smallest count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Most Frequently Used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MFU</a:t>
            </a:r>
            <a:r>
              <a:rPr lang="en-US" altLang="en-US" dirty="0"/>
              <a:t>)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Algorithm</a:t>
            </a:r>
            <a:r>
              <a:rPr lang="en-US" altLang="en-US" dirty="0"/>
              <a:t>: </a:t>
            </a:r>
          </a:p>
          <a:p>
            <a:pPr lvl="1"/>
            <a:r>
              <a:rPr lang="en-US" altLang="en-US" dirty="0"/>
              <a:t>Based on the argument that the page with the smallest count was probably just brought in and has yet to be used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xmlns="" id="{40DEB88A-1CE8-4A57-9FC0-D217E20A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8937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Page-Buffering Algorithms</a:t>
            </a:r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xmlns="" id="{15119F1C-1453-4532-9802-57285ECA6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661" y="1159105"/>
            <a:ext cx="7665519" cy="507841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Keep a pool of free frames, always</a:t>
            </a:r>
          </a:p>
          <a:p>
            <a:pPr lvl="1"/>
            <a:r>
              <a:rPr lang="en-US" altLang="en-US" dirty="0"/>
              <a:t>Then frame available when needed, not found at fault time</a:t>
            </a:r>
          </a:p>
          <a:p>
            <a:pPr lvl="1"/>
            <a:r>
              <a:rPr lang="en-US" altLang="en-US" dirty="0"/>
              <a:t>Read page into free frame and select victim to evict and add to free pool</a:t>
            </a:r>
          </a:p>
          <a:p>
            <a:pPr lvl="1"/>
            <a:r>
              <a:rPr lang="en-US" altLang="en-US" dirty="0"/>
              <a:t>When convenient, evict victim</a:t>
            </a:r>
          </a:p>
          <a:p>
            <a:r>
              <a:rPr lang="en-US" altLang="en-US" dirty="0"/>
              <a:t>Possibly, keep list of modified pages</a:t>
            </a:r>
          </a:p>
          <a:p>
            <a:pPr lvl="1"/>
            <a:r>
              <a:rPr lang="en-US" altLang="en-US" dirty="0"/>
              <a:t>When backing store otherwise idle, write pages there and set to non-dirty</a:t>
            </a:r>
          </a:p>
          <a:p>
            <a:r>
              <a:rPr lang="en-US" altLang="en-US" dirty="0"/>
              <a:t>Possibly, keep free frame contents intact and note what is in them</a:t>
            </a:r>
          </a:p>
          <a:p>
            <a:pPr lvl="1"/>
            <a:r>
              <a:rPr lang="en-US" altLang="en-US" dirty="0"/>
              <a:t>If referenced again before reused, no need to load contents again from disk</a:t>
            </a:r>
          </a:p>
          <a:p>
            <a:pPr lvl="1"/>
            <a:r>
              <a:rPr lang="en-US" altLang="en-US" dirty="0"/>
              <a:t>Generally useful to reduce penalty if wrong victim frame selected 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xmlns="" id="{E6C864EC-8C8E-4994-BD1B-89C51B440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231422"/>
            <a:ext cx="84709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Applications and Page Replacement</a:t>
            </a:r>
          </a:p>
        </p:txBody>
      </p:sp>
      <p:sp>
        <p:nvSpPr>
          <p:cNvPr id="50179" name="Content Placeholder 2">
            <a:extLst>
              <a:ext uri="{FF2B5EF4-FFF2-40B4-BE49-F238E27FC236}">
                <a16:creationId xmlns:a16="http://schemas.microsoft.com/office/drawing/2014/main" xmlns="" id="{EF0654BE-5D3B-4F4B-9378-AD0158AA1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843" y="1131888"/>
            <a:ext cx="7612353" cy="4530725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All of these algorithms have OS guessing about future page access</a:t>
            </a:r>
          </a:p>
          <a:p>
            <a:r>
              <a:rPr lang="en-US" altLang="en-US" dirty="0"/>
              <a:t>Some applications have better knowledge – i.e. databases</a:t>
            </a:r>
          </a:p>
          <a:p>
            <a:r>
              <a:rPr lang="en-US" altLang="en-US" dirty="0"/>
              <a:t>Memory intensive applications can cause double buffering</a:t>
            </a:r>
          </a:p>
          <a:p>
            <a:pPr lvl="1"/>
            <a:r>
              <a:rPr lang="en-US" altLang="en-US" dirty="0"/>
              <a:t>OS keeps copy of page in memory as I/O buffer</a:t>
            </a:r>
          </a:p>
          <a:p>
            <a:pPr lvl="1"/>
            <a:r>
              <a:rPr lang="en-US" altLang="en-US" dirty="0"/>
              <a:t>Application keeps page in memory for its own work</a:t>
            </a:r>
          </a:p>
          <a:p>
            <a:r>
              <a:rPr lang="en-US" altLang="en-US" dirty="0"/>
              <a:t>Operating system can given direct access to the disk, getting out of the way of the applications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Raw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disk</a:t>
            </a:r>
            <a:r>
              <a:rPr lang="en-US" altLang="en-US" b="1" dirty="0"/>
              <a:t> </a:t>
            </a:r>
            <a:r>
              <a:rPr lang="en-US" altLang="en-US" dirty="0"/>
              <a:t>mode</a:t>
            </a:r>
          </a:p>
          <a:p>
            <a:r>
              <a:rPr lang="en-US" altLang="en-US" dirty="0"/>
              <a:t>Bypasses buffering, locking, etc.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xmlns="" id="{362AB2CE-BAAA-4052-BCA8-703C3DC64D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8038" y="238158"/>
            <a:ext cx="78787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Allocation of Frames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xmlns="" id="{700FB4A8-565F-4B3F-9EE9-D1D1028D44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746" y="1120775"/>
            <a:ext cx="7735078" cy="44831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Each process needs </a:t>
            </a:r>
            <a:r>
              <a:rPr lang="en-US" altLang="en-US" b="1" i="1" dirty="0"/>
              <a:t>minimum</a:t>
            </a:r>
            <a:r>
              <a:rPr lang="en-US" altLang="en-US" dirty="0"/>
              <a:t> number of frames</a:t>
            </a:r>
          </a:p>
          <a:p>
            <a:r>
              <a:rPr lang="en-US" altLang="en-US" dirty="0"/>
              <a:t>Example:  IBM 370 – 6 pages to handle SS MOVE instruction:</a:t>
            </a:r>
          </a:p>
          <a:p>
            <a:pPr lvl="1"/>
            <a:r>
              <a:rPr lang="en-US" altLang="en-US" dirty="0"/>
              <a:t>instruction is 6 bytes, might span 2 pages</a:t>
            </a:r>
          </a:p>
          <a:p>
            <a:pPr lvl="1"/>
            <a:r>
              <a:rPr lang="en-US" altLang="en-US" dirty="0"/>
              <a:t>2 pages to handle </a:t>
            </a:r>
            <a:r>
              <a:rPr lang="en-US" altLang="en-US" i="1" dirty="0"/>
              <a:t>from</a:t>
            </a:r>
          </a:p>
          <a:p>
            <a:pPr lvl="1"/>
            <a:r>
              <a:rPr lang="en-US" altLang="en-US" dirty="0"/>
              <a:t>2 pages to handle </a:t>
            </a:r>
            <a:r>
              <a:rPr lang="en-US" altLang="en-US" i="1" dirty="0"/>
              <a:t>to</a:t>
            </a:r>
          </a:p>
          <a:p>
            <a:r>
              <a:rPr lang="en-US" altLang="en-US" b="1" i="1" dirty="0"/>
              <a:t>Maximum</a:t>
            </a:r>
            <a:r>
              <a:rPr lang="en-US" altLang="en-US" i="1" dirty="0"/>
              <a:t> </a:t>
            </a:r>
            <a:r>
              <a:rPr lang="en-US" altLang="en-US" dirty="0"/>
              <a:t>of course is total frames in the system</a:t>
            </a:r>
          </a:p>
          <a:p>
            <a:r>
              <a:rPr lang="en-US" altLang="en-US" dirty="0"/>
              <a:t>Two major allocation schemes</a:t>
            </a:r>
          </a:p>
          <a:p>
            <a:pPr lvl="1"/>
            <a:r>
              <a:rPr lang="en-US" altLang="en-US" dirty="0"/>
              <a:t>fixed allocation</a:t>
            </a:r>
          </a:p>
          <a:p>
            <a:pPr lvl="1"/>
            <a:r>
              <a:rPr lang="en-US" altLang="en-US" dirty="0"/>
              <a:t>priority allocation</a:t>
            </a:r>
          </a:p>
          <a:p>
            <a:r>
              <a:rPr lang="en-US" altLang="en-US" dirty="0"/>
              <a:t>Many variations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ABD8A388-8E27-4EE5-81A8-60463D778F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4792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Virtual memory 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xmlns="" id="{C522901F-947A-433D-9A89-77363C3CEF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417" y="1231579"/>
            <a:ext cx="7679094" cy="4529138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Virtual memory </a:t>
            </a:r>
            <a:r>
              <a:rPr lang="en-US" altLang="en-US" dirty="0"/>
              <a:t>– separation of user logical memory from physical memory</a:t>
            </a:r>
          </a:p>
          <a:p>
            <a:pPr lvl="1"/>
            <a:r>
              <a:rPr lang="en-US" altLang="en-US" dirty="0"/>
              <a:t>Only part of the program needs to be in memory for execution</a:t>
            </a:r>
          </a:p>
          <a:p>
            <a:pPr lvl="1"/>
            <a:r>
              <a:rPr lang="en-US" altLang="en-US" dirty="0"/>
              <a:t>Logical address space can therefore be much larger than physical address space</a:t>
            </a:r>
          </a:p>
          <a:p>
            <a:pPr lvl="1"/>
            <a:r>
              <a:rPr lang="en-US" altLang="en-US" dirty="0"/>
              <a:t>Allows address spaces to be shared by several processes</a:t>
            </a:r>
          </a:p>
          <a:p>
            <a:pPr lvl="1"/>
            <a:r>
              <a:rPr lang="en-US" altLang="en-US" dirty="0"/>
              <a:t>Allows for more efficient process creation</a:t>
            </a:r>
          </a:p>
          <a:p>
            <a:pPr lvl="1"/>
            <a:r>
              <a:rPr lang="en-US" altLang="en-US" dirty="0"/>
              <a:t>More programs running concurrently</a:t>
            </a:r>
          </a:p>
          <a:p>
            <a:pPr lvl="1"/>
            <a:r>
              <a:rPr lang="en-US" altLang="en-US" dirty="0"/>
              <a:t>Less I/O needed to load or swap processes</a:t>
            </a:r>
          </a:p>
          <a:p>
            <a:endParaRPr lang="en-US" altLang="en-US" sz="16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>
            <a:extLst>
              <a:ext uri="{FF2B5EF4-FFF2-40B4-BE49-F238E27FC236}">
                <a16:creationId xmlns:a16="http://schemas.microsoft.com/office/drawing/2014/main" xmlns="" id="{70E5B077-B145-42CF-B6DE-2F59CC8999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8188" y="235568"/>
            <a:ext cx="79486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Fixed Allocation</a:t>
            </a:r>
          </a:p>
        </p:txBody>
      </p:sp>
      <p:sp>
        <p:nvSpPr>
          <p:cNvPr id="1029" name="Rectangle 3">
            <a:extLst>
              <a:ext uri="{FF2B5EF4-FFF2-40B4-BE49-F238E27FC236}">
                <a16:creationId xmlns:a16="http://schemas.microsoft.com/office/drawing/2014/main" xmlns="" id="{0FF48B9C-0D56-4D18-919D-070428F3BB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762000"/>
            <a:ext cx="7691796" cy="4645025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Equal allocation – For example, if there are 100 frames (after allocating frames for the OS) and 5 processes, give each process 20 frames</a:t>
            </a:r>
          </a:p>
          <a:p>
            <a:pPr lvl="1"/>
            <a:r>
              <a:rPr lang="en-US" altLang="en-US" sz="2400" dirty="0"/>
              <a:t>Keep some as free frame buffer pool</a:t>
            </a:r>
          </a:p>
          <a:p>
            <a:endParaRPr lang="en-US" altLang="en-US" sz="2400" dirty="0"/>
          </a:p>
          <a:p>
            <a:r>
              <a:rPr lang="en-US" altLang="en-US" sz="2400" dirty="0"/>
              <a:t>Proportional allocation – Allocate according to the size of process</a:t>
            </a:r>
          </a:p>
          <a:p>
            <a:pPr lvl="1"/>
            <a:r>
              <a:rPr lang="en-US" altLang="en-US" sz="2400" dirty="0"/>
              <a:t>Dynamic as degree of multiprogramming, process sizes change</a:t>
            </a:r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xmlns="" id="{60101F45-DE12-4B60-9040-E3AC5E8C55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4495800"/>
          <a:ext cx="2857500" cy="1611312"/>
        </p:xfrm>
        <a:graphic>
          <a:graphicData uri="http://schemas.openxmlformats.org/presentationml/2006/ole">
            <p:oleObj spid="_x0000_s1026" name="Equation" r:id="rId4" imgW="2857500" imgH="1612900" progId="Equation.3">
              <p:embed/>
            </p:oleObj>
          </a:graphicData>
        </a:graphic>
      </p:graphicFrame>
      <p:sp>
        <p:nvSpPr>
          <p:cNvPr id="1030" name="Line 5">
            <a:extLst>
              <a:ext uri="{FF2B5EF4-FFF2-40B4-BE49-F238E27FC236}">
                <a16:creationId xmlns:a16="http://schemas.microsoft.com/office/drawing/2014/main" xmlns="" id="{8888DB1A-25C9-4D76-AE59-B4B5C1E6F5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82763" y="4648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031" name="Line 6">
            <a:extLst>
              <a:ext uri="{FF2B5EF4-FFF2-40B4-BE49-F238E27FC236}">
                <a16:creationId xmlns:a16="http://schemas.microsoft.com/office/drawing/2014/main" xmlns="" id="{ECC2003F-96B6-47ED-AF4F-07170847DC7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82763" y="5334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032" name="Line 7">
            <a:extLst>
              <a:ext uri="{FF2B5EF4-FFF2-40B4-BE49-F238E27FC236}">
                <a16:creationId xmlns:a16="http://schemas.microsoft.com/office/drawing/2014/main" xmlns="" id="{5847D2CD-ECAD-4BC8-86B1-C8CE5E3430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82763" y="4989513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033" name="Line 8">
            <a:extLst>
              <a:ext uri="{FF2B5EF4-FFF2-40B4-BE49-F238E27FC236}">
                <a16:creationId xmlns:a16="http://schemas.microsoft.com/office/drawing/2014/main" xmlns="" id="{B1B7ADDF-04E5-45DA-B979-4FC4DE3E11D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791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graphicFrame>
        <p:nvGraphicFramePr>
          <p:cNvPr id="1027" name="Object 3">
            <a:extLst>
              <a:ext uri="{FF2B5EF4-FFF2-40B4-BE49-F238E27FC236}">
                <a16:creationId xmlns:a16="http://schemas.microsoft.com/office/drawing/2014/main" xmlns="" id="{5598D165-43F5-47B6-A2A0-4E723009E1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4191000"/>
          <a:ext cx="1528762" cy="1973262"/>
        </p:xfrm>
        <a:graphic>
          <a:graphicData uri="http://schemas.openxmlformats.org/presentationml/2006/ole">
            <p:oleObj spid="_x0000_s1027" name="Equation" r:id="rId5" imgW="1155600" imgH="1485720" progId="Equation.3">
              <p:embed/>
            </p:oleObj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xmlns="" id="{F01C6E52-51B6-4080-B3CB-DA269501CF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0288" y="235568"/>
            <a:ext cx="76565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Global vs. Local Allocation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xmlns="" id="{4BDEEC50-DE5B-4191-A4E4-940F9E965B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416" y="1116013"/>
            <a:ext cx="7656512" cy="4470400"/>
          </a:xfrm>
        </p:spPr>
        <p:txBody>
          <a:bodyPr>
            <a:normAutofit fontScale="925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Global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replacement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process selects a replacement frame from the set of all frames; one process can take a frame from another</a:t>
            </a:r>
          </a:p>
          <a:p>
            <a:pPr lvl="1"/>
            <a:r>
              <a:rPr lang="en-US" altLang="en-US" dirty="0"/>
              <a:t>But then process execution time can vary greatly</a:t>
            </a:r>
          </a:p>
          <a:p>
            <a:pPr lvl="1"/>
            <a:r>
              <a:rPr lang="en-US" altLang="en-US" dirty="0"/>
              <a:t>But greater throughput so more common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replacement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each process selects from only its own set of allocated frames</a:t>
            </a:r>
          </a:p>
          <a:p>
            <a:pPr lvl="1"/>
            <a:r>
              <a:rPr lang="en-US" altLang="en-US" dirty="0"/>
              <a:t>More consistent per-process performance</a:t>
            </a:r>
          </a:p>
          <a:p>
            <a:pPr lvl="1"/>
            <a:r>
              <a:rPr lang="en-US" altLang="en-US" dirty="0"/>
              <a:t>But possibly underutilized memory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>
            <a:extLst>
              <a:ext uri="{FF2B5EF4-FFF2-40B4-BE49-F238E27FC236}">
                <a16:creationId xmlns:a16="http://schemas.microsoft.com/office/drawing/2014/main" xmlns="" id="{8F89ABC5-C6DD-4713-ABCC-DF2FB1DBD9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748" y="1116013"/>
            <a:ext cx="7669762" cy="447040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A strategy to implement global page-replacement policy </a:t>
            </a:r>
          </a:p>
          <a:p>
            <a:r>
              <a:rPr lang="en-US" altLang="en-US" dirty="0"/>
              <a:t>All memory requests  are satisfied from the free-frame list,  rather than waiting for the list to drop to zero before we begin selecting pages for replacement, </a:t>
            </a:r>
          </a:p>
          <a:p>
            <a:r>
              <a:rPr lang="en-US" altLang="en-US" dirty="0"/>
              <a:t>Page replacement  is triggered when the list falls below a certain threshold. </a:t>
            </a:r>
          </a:p>
          <a:p>
            <a:r>
              <a:rPr lang="en-US" altLang="en-US" dirty="0"/>
              <a:t>This strategy attempts to ensure there is always sufficient free memory to satisfy new requests</a:t>
            </a:r>
            <a:r>
              <a:rPr lang="en-US" altLang="en-US" b="1" dirty="0">
                <a:solidFill>
                  <a:srgbClr val="3366FF"/>
                </a:solidFill>
              </a:rPr>
              <a:t>.</a:t>
            </a:r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53251" name="Title 4">
            <a:extLst>
              <a:ext uri="{FF2B5EF4-FFF2-40B4-BE49-F238E27FC236}">
                <a16:creationId xmlns:a16="http://schemas.microsoft.com/office/drawing/2014/main" xmlns="" id="{19A04316-FDA7-4603-B74E-219CB62A7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890" y="233204"/>
            <a:ext cx="7315200" cy="5762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Reclaiming Pages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xmlns="" id="{900A8FF6-4218-4A3C-97F8-029AF1E78A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3674" y="235568"/>
            <a:ext cx="76565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Reclaiming Pages Example </a:t>
            </a:r>
          </a:p>
        </p:txBody>
      </p:sp>
      <p:pic>
        <p:nvPicPr>
          <p:cNvPr id="54275" name="Picture 2" descr="B:\os-book\os10-dir\Slides-WORK-area\Figures-dir\ch10\JPG-dir\10_18.jpg">
            <a:extLst>
              <a:ext uri="{FF2B5EF4-FFF2-40B4-BE49-F238E27FC236}">
                <a16:creationId xmlns:a16="http://schemas.microsoft.com/office/drawing/2014/main" xmlns="" id="{1CBDD818-7B1C-4DDD-AAB3-4D84028FE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96260"/>
            <a:ext cx="4495800" cy="470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xmlns="" id="{49F6A49F-25D8-4FD7-9583-FB679D00D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392" y="238937"/>
            <a:ext cx="7632441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Non-Uniform Memory Access</a:t>
            </a:r>
          </a:p>
        </p:txBody>
      </p:sp>
      <p:sp>
        <p:nvSpPr>
          <p:cNvPr id="55299" name="Content Placeholder 2">
            <a:extLst>
              <a:ext uri="{FF2B5EF4-FFF2-40B4-BE49-F238E27FC236}">
                <a16:creationId xmlns:a16="http://schemas.microsoft.com/office/drawing/2014/main" xmlns="" id="{DF2C4F7F-CB17-4666-828B-D606BF41D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413" y="1081088"/>
            <a:ext cx="7472946" cy="1905000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So far, we assumed that all memory accessed equally</a:t>
            </a:r>
          </a:p>
          <a:p>
            <a:r>
              <a:rPr lang="en-US" altLang="en-US" dirty="0"/>
              <a:t>Many systems are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NUMA</a:t>
            </a:r>
            <a:r>
              <a:rPr lang="en-US" altLang="en-US" dirty="0"/>
              <a:t> – speed of access to memory varies</a:t>
            </a:r>
          </a:p>
          <a:p>
            <a:pPr lvl="1"/>
            <a:r>
              <a:rPr lang="en-US" altLang="en-US" dirty="0"/>
              <a:t>Consider system boards containing CPUs and memory, interconnected over a system bus</a:t>
            </a:r>
          </a:p>
          <a:p>
            <a:r>
              <a:rPr lang="en-US" altLang="en-US" dirty="0"/>
              <a:t>NUMA multiprocessing architecture</a:t>
            </a:r>
          </a:p>
        </p:txBody>
      </p:sp>
      <p:pic>
        <p:nvPicPr>
          <p:cNvPr id="55300" name="Picture 2" descr="B:\os-book\os10-dir\Slides-WORK-area\Figures-dir\ch10\JPG-dir\10_19.jpg">
            <a:extLst>
              <a:ext uri="{FF2B5EF4-FFF2-40B4-BE49-F238E27FC236}">
                <a16:creationId xmlns:a16="http://schemas.microsoft.com/office/drawing/2014/main" xmlns="" id="{DD1213BD-2F99-4C6A-82F6-7FDD33098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5" y="3001963"/>
            <a:ext cx="28956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xmlns="" id="{4F731FD3-D4BB-4495-AA41-BEE2A772C8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556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Thrashing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xmlns="" id="{1BFB067A-221A-4384-BE53-811322B7EC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747" y="1234526"/>
            <a:ext cx="7669763" cy="44831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If a process does not have </a:t>
            </a:r>
            <a:r>
              <a:rPr lang="ja-JP" altLang="en-US" dirty="0"/>
              <a:t>“</a:t>
            </a:r>
            <a:r>
              <a:rPr lang="en-US" altLang="ja-JP" dirty="0"/>
              <a:t>enough</a:t>
            </a:r>
            <a:r>
              <a:rPr lang="ja-JP" altLang="en-US" dirty="0"/>
              <a:t>”</a:t>
            </a:r>
            <a:r>
              <a:rPr lang="en-US" altLang="ja-JP" dirty="0"/>
              <a:t> pages, the page-fault rate is very high</a:t>
            </a:r>
          </a:p>
          <a:p>
            <a:pPr lvl="1"/>
            <a:r>
              <a:rPr lang="en-US" altLang="en-US" dirty="0"/>
              <a:t>Page fault to get page</a:t>
            </a:r>
          </a:p>
          <a:p>
            <a:pPr lvl="1"/>
            <a:r>
              <a:rPr lang="en-US" altLang="en-US" dirty="0"/>
              <a:t>Replace existing frame</a:t>
            </a:r>
          </a:p>
          <a:p>
            <a:pPr lvl="1"/>
            <a:r>
              <a:rPr lang="en-US" altLang="en-US" dirty="0"/>
              <a:t>But quickly need replaced frame back</a:t>
            </a:r>
          </a:p>
          <a:p>
            <a:pPr lvl="1"/>
            <a:r>
              <a:rPr lang="en-US" altLang="en-US" dirty="0"/>
              <a:t>This leads to:</a:t>
            </a:r>
          </a:p>
          <a:p>
            <a:pPr lvl="2"/>
            <a:r>
              <a:rPr lang="en-US" altLang="en-US" dirty="0"/>
              <a:t>Low CPU utilization</a:t>
            </a:r>
          </a:p>
          <a:p>
            <a:pPr lvl="2"/>
            <a:r>
              <a:rPr lang="en-US" altLang="en-US" dirty="0"/>
              <a:t>Operating system thinking that it needs to increase the degree of multiprogramming</a:t>
            </a:r>
          </a:p>
          <a:p>
            <a:pPr lvl="2"/>
            <a:r>
              <a:rPr lang="en-US" altLang="en-US" dirty="0"/>
              <a:t>Another process added to the system</a:t>
            </a:r>
            <a:br>
              <a:rPr lang="en-US" altLang="en-US" dirty="0"/>
            </a:br>
            <a:endParaRPr lang="en-US" alt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xmlns="" id="{F37029F3-575E-45E9-8727-29B42A6C29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556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Thrashing (Cont.)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xmlns="" id="{1466EF36-C0B0-44EF-8514-5525DA5E5C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7080" y="1206536"/>
            <a:ext cx="7265631" cy="9398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Thrashing</a:t>
            </a:r>
            <a:r>
              <a:rPr lang="en-US" altLang="en-US" dirty="0">
                <a:solidFill>
                  <a:srgbClr val="3366FF"/>
                </a:solidFill>
              </a:rPr>
              <a:t>. </a:t>
            </a:r>
            <a:r>
              <a:rPr lang="en-US" altLang="en-US" dirty="0">
                <a:sym typeface="Symbol" panose="05050102010706020507" pitchFamily="18" charset="2"/>
              </a:rPr>
              <a:t> A process is busy swapping pages in and out</a:t>
            </a:r>
            <a:endParaRPr lang="en-US" altLang="en-US" dirty="0"/>
          </a:p>
        </p:txBody>
      </p:sp>
      <p:pic>
        <p:nvPicPr>
          <p:cNvPr id="58372" name="Picture 4" descr="B:\os-book\os10-dir\Slides-WORK-area\Figures-dir\ch10\JPG-dir\10_20.jpg">
            <a:extLst>
              <a:ext uri="{FF2B5EF4-FFF2-40B4-BE49-F238E27FC236}">
                <a16:creationId xmlns:a16="http://schemas.microsoft.com/office/drawing/2014/main" xmlns="" id="{94F4115B-BBC6-4F1B-BBD0-84201898A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25" y="1974886"/>
            <a:ext cx="4868863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xmlns="" id="{99BDE40F-8BB8-4BDB-8637-B838D538BF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9912" y="235568"/>
            <a:ext cx="7964488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Demand Paging and Thrashing </a:t>
            </a:r>
            <a:endParaRPr lang="en-US" altLang="en-US" sz="2400" dirty="0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xmlns="" id="{1A781723-46DB-458A-85D2-73590F9B76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414" y="1308200"/>
            <a:ext cx="7615238" cy="347345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Why does demand paging work?</a:t>
            </a:r>
          </a:p>
          <a:p>
            <a:pPr marL="0" indent="0">
              <a:buNone/>
            </a:pPr>
            <a:r>
              <a:rPr lang="en-US" altLang="en-US" sz="600" dirty="0"/>
              <a:t> 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>      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Locality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model</a:t>
            </a:r>
          </a:p>
          <a:p>
            <a:pPr lvl="1"/>
            <a:r>
              <a:rPr lang="en-US" altLang="en-US" dirty="0"/>
              <a:t>Process migrates from one locality to another</a:t>
            </a:r>
          </a:p>
          <a:p>
            <a:pPr lvl="1"/>
            <a:r>
              <a:rPr lang="en-US" altLang="en-US" dirty="0"/>
              <a:t>Localities may overlap</a:t>
            </a:r>
          </a:p>
          <a:p>
            <a:r>
              <a:rPr lang="en-US" altLang="en-US" dirty="0"/>
              <a:t>Why does thrashing occur?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600" dirty="0"/>
              <a:t> 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>       </a:t>
            </a:r>
            <a:r>
              <a:rPr lang="en-US" altLang="en-US" dirty="0">
                <a:sym typeface="Symbol" panose="05050102010706020507" pitchFamily="18" charset="2"/>
              </a:rPr>
              <a:t> size of locality &gt; total memory size</a:t>
            </a:r>
          </a:p>
          <a:p>
            <a:pPr>
              <a:buFont typeface="Monotype Sorts" pitchFamily="-84" charset="2"/>
              <a:buNone/>
            </a:pPr>
            <a:endParaRPr lang="en-US" altLang="en-US" sz="600" dirty="0">
              <a:sym typeface="Symbol" panose="05050102010706020507" pitchFamily="18" charset="2"/>
            </a:endParaRPr>
          </a:p>
          <a:p>
            <a:r>
              <a:rPr lang="en-US" altLang="en-US" dirty="0">
                <a:sym typeface="Symbol" panose="05050102010706020507" pitchFamily="18" charset="2"/>
              </a:rPr>
              <a:t>Limit effects by using local or priority page replacement</a:t>
            </a:r>
            <a:endParaRPr lang="en-US" alt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579438"/>
          </a:xfrm>
        </p:spPr>
        <p:txBody>
          <a:bodyPr>
            <a:noAutofit/>
          </a:bodyPr>
          <a:lstStyle/>
          <a:p>
            <a:r>
              <a:rPr lang="en-US" altLang="en-US" sz="3600" dirty="0" smtClean="0"/>
              <a:t>Locality In A Memory-Reference Pattern</a:t>
            </a:r>
            <a:endParaRPr lang="en-US" sz="3600" dirty="0"/>
          </a:p>
        </p:txBody>
      </p:sp>
      <p:pic>
        <p:nvPicPr>
          <p:cNvPr id="4" name="Picture 1" descr="9_19.pdf">
            <a:extLst>
              <a:ext uri="{FF2B5EF4-FFF2-40B4-BE49-F238E27FC236}">
                <a16:creationId xmlns:a16="http://schemas.microsoft.com/office/drawing/2014/main" xmlns="" id="{7B3592D0-BC1D-4BDC-A24F-03A5C21C35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879574"/>
            <a:ext cx="4114800" cy="524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xmlns="" id="{DE7B8486-A51C-4BCA-8A93-C6CAD6DC8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4792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Working-Set Model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xmlns="" id="{9738730A-946A-429F-BAEB-E143C39BE3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745" y="1093788"/>
            <a:ext cx="7548757" cy="4881562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>
                <a:sym typeface="Symbol" panose="05050102010706020507" pitchFamily="18" charset="2"/>
              </a:rPr>
              <a:t>  working-set window  a fixed number of page references </a:t>
            </a:r>
            <a:br>
              <a:rPr lang="en-US" altLang="en-US" dirty="0">
                <a:sym typeface="Symbol" panose="05050102010706020507" pitchFamily="18" charset="2"/>
              </a:rPr>
            </a:br>
            <a:r>
              <a:rPr lang="en-US" altLang="en-US" dirty="0">
                <a:sym typeface="Symbol" panose="05050102010706020507" pitchFamily="18" charset="2"/>
              </a:rPr>
              <a:t>Example:  10,000 instructions</a:t>
            </a:r>
          </a:p>
          <a:p>
            <a:r>
              <a:rPr lang="en-US" altLang="en-US" i="1" dirty="0" err="1">
                <a:sym typeface="Symbol" panose="05050102010706020507" pitchFamily="18" charset="2"/>
              </a:rPr>
              <a:t>WSS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(working set of Process </a:t>
            </a:r>
            <a:r>
              <a:rPr lang="en-US" altLang="en-US" i="1" dirty="0">
                <a:sym typeface="Symbol" panose="05050102010706020507" pitchFamily="18" charset="2"/>
              </a:rPr>
              <a:t>P</a:t>
            </a:r>
            <a:r>
              <a:rPr lang="en-US" altLang="en-US" i="1" baseline="-25000" dirty="0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) =  total number of pages referenced in the most recent  (varies in time)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if  too small will not encompass entire locality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if  too large will encompass several localities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if  =   will encompass entire program</a:t>
            </a:r>
          </a:p>
          <a:p>
            <a:r>
              <a:rPr lang="en-US" altLang="en-US" i="1" dirty="0">
                <a:sym typeface="Symbol" panose="05050102010706020507" pitchFamily="18" charset="2"/>
              </a:rPr>
              <a:t>D</a:t>
            </a:r>
            <a:r>
              <a:rPr lang="en-US" altLang="en-US" dirty="0">
                <a:sym typeface="Symbol" panose="05050102010706020507" pitchFamily="18" charset="2"/>
              </a:rPr>
              <a:t> =  </a:t>
            </a:r>
            <a:r>
              <a:rPr lang="en-US" altLang="en-US" i="1" dirty="0" err="1">
                <a:sym typeface="Symbol" panose="05050102010706020507" pitchFamily="18" charset="2"/>
              </a:rPr>
              <a:t>WSS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 total demand frames 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Approximation of locality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xmlns="" id="{AD98FEA7-C7CA-4225-97D5-87D05E0B6A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4792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Virtual memory  (Cont.)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xmlns="" id="{1EAA72FA-32BB-4333-A973-F0773984BC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417" y="1244666"/>
            <a:ext cx="7688424" cy="4529138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Virtual address space</a:t>
            </a:r>
            <a:r>
              <a:rPr lang="en-US" altLang="en-US" dirty="0"/>
              <a:t> – logical view of how process is stored in memory</a:t>
            </a:r>
          </a:p>
          <a:p>
            <a:pPr lvl="1"/>
            <a:r>
              <a:rPr lang="en-US" altLang="en-US" dirty="0"/>
              <a:t>Usually start at address 0, contiguous addresses until end of space</a:t>
            </a:r>
          </a:p>
          <a:p>
            <a:pPr lvl="1"/>
            <a:r>
              <a:rPr lang="en-US" altLang="en-US" dirty="0"/>
              <a:t>Meanwhile, physical memory organized in page frames</a:t>
            </a:r>
          </a:p>
          <a:p>
            <a:pPr lvl="1"/>
            <a:r>
              <a:rPr lang="en-US" altLang="en-US" dirty="0"/>
              <a:t>MMU must map logical to physical</a:t>
            </a:r>
          </a:p>
          <a:p>
            <a:r>
              <a:rPr lang="en-US" altLang="en-US" dirty="0"/>
              <a:t>Virtual memory can be implemented via:</a:t>
            </a:r>
          </a:p>
          <a:p>
            <a:pPr lvl="1"/>
            <a:r>
              <a:rPr lang="en-US" altLang="en-US" dirty="0"/>
              <a:t>Demand paging </a:t>
            </a:r>
          </a:p>
          <a:p>
            <a:pPr lvl="1"/>
            <a:r>
              <a:rPr lang="en-US" altLang="en-US" dirty="0"/>
              <a:t>Demand segmentation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xmlns="" id="{450C8928-B255-4148-8CE5-E08C2A2F6F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4791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Working-Set Model (Cont.)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xmlns="" id="{17706D0B-A6AA-455E-A13D-C7F917485C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745" y="1065213"/>
            <a:ext cx="6838756" cy="1806575"/>
          </a:xfrm>
        </p:spPr>
        <p:txBody>
          <a:bodyPr/>
          <a:lstStyle/>
          <a:p>
            <a:r>
              <a:rPr lang="en-US" altLang="en-US" dirty="0">
                <a:sym typeface="Symbol" panose="05050102010706020507" pitchFamily="18" charset="2"/>
              </a:rPr>
              <a:t>if </a:t>
            </a:r>
            <a:r>
              <a:rPr lang="en-US" altLang="en-US" i="1" dirty="0">
                <a:sym typeface="Symbol" panose="05050102010706020507" pitchFamily="18" charset="2"/>
              </a:rPr>
              <a:t>D</a:t>
            </a:r>
            <a:r>
              <a:rPr lang="en-US" altLang="en-US" dirty="0">
                <a:sym typeface="Symbol" panose="05050102010706020507" pitchFamily="18" charset="2"/>
              </a:rPr>
              <a:t> &gt; </a:t>
            </a:r>
            <a:r>
              <a:rPr lang="en-US" altLang="en-US" i="1" dirty="0">
                <a:sym typeface="Symbol" panose="05050102010706020507" pitchFamily="18" charset="2"/>
              </a:rPr>
              <a:t>m</a:t>
            </a:r>
            <a:r>
              <a:rPr lang="en-US" altLang="en-US" dirty="0">
                <a:sym typeface="Symbol" panose="05050102010706020507" pitchFamily="18" charset="2"/>
              </a:rPr>
              <a:t>  Thrashing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Policy if </a:t>
            </a:r>
            <a:r>
              <a:rPr lang="en-US" altLang="en-US" i="1" dirty="0">
                <a:sym typeface="Symbol" panose="05050102010706020507" pitchFamily="18" charset="2"/>
              </a:rPr>
              <a:t>D</a:t>
            </a:r>
            <a:r>
              <a:rPr lang="en-US" altLang="en-US" dirty="0">
                <a:sym typeface="Symbol" panose="05050102010706020507" pitchFamily="18" charset="2"/>
              </a:rPr>
              <a:t> &gt; m, then suspend or swap out one of the processes </a:t>
            </a:r>
          </a:p>
        </p:txBody>
      </p:sp>
      <p:pic>
        <p:nvPicPr>
          <p:cNvPr id="62468" name="Picture 5">
            <a:extLst>
              <a:ext uri="{FF2B5EF4-FFF2-40B4-BE49-F238E27FC236}">
                <a16:creationId xmlns:a16="http://schemas.microsoft.com/office/drawing/2014/main" xmlns="" id="{D78CC71D-4523-4A34-A452-9A1A6004C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03525"/>
            <a:ext cx="6348413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xmlns="" id="{FC85D6D9-0BFB-4F79-84C7-A3D2AE8C36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9400" y="238161"/>
            <a:ext cx="8483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Keeping Track of the Working Set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xmlns="" id="{9BBF136A-DA53-4605-97A8-2C01EF4D2D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7080" y="1119188"/>
            <a:ext cx="7567124" cy="4530725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Approximate with interval timer + a reference bit</a:t>
            </a:r>
          </a:p>
          <a:p>
            <a:r>
              <a:rPr lang="en-US" altLang="en-US" dirty="0"/>
              <a:t>Example: </a:t>
            </a:r>
            <a:r>
              <a:rPr lang="en-US" altLang="en-US" dirty="0">
                <a:sym typeface="Symbol" panose="05050102010706020507" pitchFamily="18" charset="2"/>
              </a:rPr>
              <a:t> = 10,000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Timer interrupts after every 5000 time units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Keep in memory 2 bits for each page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Whenever a timer interrupts copy and sets the values of all reference bits to 0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If one of the bits in memory = 1  page in working set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Why is this not completely accurate?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Improvement = 10 bits and interrupt every 1000 time units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xmlns="" id="{E29888C5-2B9B-4A77-BC8C-19DD0EC768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6925" y="247492"/>
            <a:ext cx="78898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Page-Fault Frequency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xmlns="" id="{489687F2-3AE7-4450-84F0-336741568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0444" y="1049338"/>
            <a:ext cx="7563759" cy="1668462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More direct approach than WSS</a:t>
            </a:r>
          </a:p>
          <a:p>
            <a:r>
              <a:rPr lang="en-US" altLang="en-US" dirty="0"/>
              <a:t>Establish </a:t>
            </a:r>
            <a:r>
              <a:rPr lang="ja-JP" altLang="en-US" dirty="0"/>
              <a:t>“</a:t>
            </a:r>
            <a:r>
              <a:rPr lang="en-US" altLang="ja-JP" dirty="0"/>
              <a:t>acceptable</a:t>
            </a:r>
            <a:r>
              <a:rPr lang="ja-JP" altLang="en-US" dirty="0"/>
              <a:t>”</a:t>
            </a:r>
            <a:r>
              <a:rPr lang="en-US" altLang="ja-JP" dirty="0"/>
              <a:t> 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page-fault frequency</a:t>
            </a:r>
            <a:r>
              <a:rPr lang="en-US" altLang="ja-JP" b="1" dirty="0">
                <a:solidFill>
                  <a:srgbClr val="3366FF"/>
                </a:solidFill>
              </a:rPr>
              <a:t> </a:t>
            </a:r>
            <a:r>
              <a:rPr lang="en-US" altLang="ja-JP" dirty="0"/>
              <a:t>(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PFF</a:t>
            </a:r>
            <a:r>
              <a:rPr lang="en-US" altLang="ja-JP" dirty="0"/>
              <a:t>)</a:t>
            </a:r>
            <a:r>
              <a:rPr lang="en-US" altLang="ja-JP" b="1" dirty="0">
                <a:solidFill>
                  <a:srgbClr val="3366FF"/>
                </a:solidFill>
              </a:rPr>
              <a:t> </a:t>
            </a:r>
            <a:r>
              <a:rPr lang="en-US" altLang="ja-JP" dirty="0"/>
              <a:t>rate and use local replacement policy</a:t>
            </a:r>
          </a:p>
          <a:p>
            <a:pPr lvl="1"/>
            <a:r>
              <a:rPr lang="en-US" altLang="en-US" dirty="0"/>
              <a:t>If actual rate too low, process loses frame</a:t>
            </a:r>
          </a:p>
          <a:p>
            <a:pPr lvl="1"/>
            <a:r>
              <a:rPr lang="en-US" altLang="en-US" dirty="0"/>
              <a:t>If actual rate too high, process gains frame</a:t>
            </a:r>
          </a:p>
        </p:txBody>
      </p:sp>
      <p:pic>
        <p:nvPicPr>
          <p:cNvPr id="64516" name="Picture 1" descr="9_21.pdf">
            <a:extLst>
              <a:ext uri="{FF2B5EF4-FFF2-40B4-BE49-F238E27FC236}">
                <a16:creationId xmlns:a16="http://schemas.microsoft.com/office/drawing/2014/main" xmlns="" id="{FA40E878-1621-4D69-A40B-3E5E659D8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2954338"/>
            <a:ext cx="5103813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>
            <a:extLst>
              <a:ext uri="{FF2B5EF4-FFF2-40B4-BE49-F238E27FC236}">
                <a16:creationId xmlns:a16="http://schemas.microsoft.com/office/drawing/2014/main" xmlns="" id="{32CF12F9-034E-460B-8BDF-E93A7F398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32199"/>
            <a:ext cx="8654081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Working Sets and Page Fault Rates</a:t>
            </a:r>
          </a:p>
        </p:txBody>
      </p:sp>
      <p:pic>
        <p:nvPicPr>
          <p:cNvPr id="65539" name="Picture 4" descr="9">
            <a:extLst>
              <a:ext uri="{FF2B5EF4-FFF2-40B4-BE49-F238E27FC236}">
                <a16:creationId xmlns:a16="http://schemas.microsoft.com/office/drawing/2014/main" xmlns="" id="{3A803122-91F8-4F9C-A75C-06F0F91ED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684463"/>
            <a:ext cx="5802313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80C3821-2D01-463B-B43D-94D362458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50" y="1042988"/>
            <a:ext cx="7194550" cy="2071687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lIns="91435" tIns="45718" rIns="91435" bIns="45718"/>
          <a:lstStyle>
            <a:lvl1pPr marL="488950" indent="-48895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0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1060450" indent="-40798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0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550988" indent="-32543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0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2039938" indent="-32543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530475" indent="-32543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3183912" indent="-326555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3837022" indent="-326555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4490133" indent="-326555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5143243" indent="-326555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SzPct val="110000"/>
              <a:buFont typeface="Wingdings" panose="05000000000000000000" pitchFamily="2" charset="2"/>
              <a:buChar char="§"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Direct relationship between working set of a process and its page-fault rate</a:t>
            </a:r>
          </a:p>
          <a:p>
            <a:pPr>
              <a:buSzPct val="110000"/>
              <a:buFont typeface="Wingdings" panose="05000000000000000000" pitchFamily="2" charset="2"/>
              <a:buChar char="§"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Working set changes over time</a:t>
            </a:r>
          </a:p>
          <a:p>
            <a:pPr>
              <a:buSzPct val="110000"/>
              <a:buFont typeface="Wingdings" panose="05000000000000000000" pitchFamily="2" charset="2"/>
              <a:buChar char="§"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Peaks and valleys over time</a:t>
            </a:r>
          </a:p>
          <a:p>
            <a:pPr marL="0" indent="0">
              <a:buFont typeface="Monotype Sorts" charset="0"/>
              <a:buNone/>
              <a:defRPr/>
            </a:pP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xmlns="" id="{D2F1A281-A3F7-478D-8F22-6700032BE4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3613" y="238161"/>
            <a:ext cx="772318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Allocating Kernel Memory</a:t>
            </a: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xmlns="" id="{02CE61BF-9E24-439E-BBC6-87B0D25B1D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012" y="1093788"/>
            <a:ext cx="7677150" cy="4530725"/>
          </a:xfrm>
        </p:spPr>
        <p:txBody>
          <a:bodyPr/>
          <a:lstStyle/>
          <a:p>
            <a:r>
              <a:rPr lang="en-US" altLang="en-US" dirty="0"/>
              <a:t>Treated differently from user memory</a:t>
            </a:r>
          </a:p>
          <a:p>
            <a:r>
              <a:rPr lang="en-US" altLang="en-US" dirty="0"/>
              <a:t>Often allocated from a free-memory pool</a:t>
            </a:r>
          </a:p>
          <a:p>
            <a:pPr lvl="1"/>
            <a:r>
              <a:rPr lang="en-US" altLang="en-US" dirty="0"/>
              <a:t>Kernel requests memory for structures of varying sizes</a:t>
            </a:r>
          </a:p>
          <a:p>
            <a:pPr lvl="1"/>
            <a:r>
              <a:rPr lang="en-US" altLang="en-US" dirty="0"/>
              <a:t>Some kernel memory needs to be contiguous</a:t>
            </a:r>
          </a:p>
          <a:p>
            <a:pPr lvl="2"/>
            <a:r>
              <a:rPr lang="en-US" altLang="en-US" dirty="0"/>
              <a:t>i.e., for device I/O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xmlns="" id="{BEDF62A2-64B7-43DA-94A9-5E4FB76916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924" y="231423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Buddy System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xmlns="" id="{E5CAAA64-09C4-4B7D-B67B-72A26393B1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354" y="1108305"/>
            <a:ext cx="7728794" cy="5243512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Allocates memory from fixed-size segment consisting of physically-contiguous pages</a:t>
            </a:r>
          </a:p>
          <a:p>
            <a:r>
              <a:rPr lang="en-US" altLang="en-US" dirty="0"/>
              <a:t>Memory allocated using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power-of-2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allocator</a:t>
            </a:r>
          </a:p>
          <a:p>
            <a:pPr lvl="1"/>
            <a:r>
              <a:rPr lang="en-US" altLang="en-US" dirty="0"/>
              <a:t>Satisfies requests in units sized as power of 2</a:t>
            </a:r>
          </a:p>
          <a:p>
            <a:pPr lvl="1"/>
            <a:r>
              <a:rPr lang="en-US" altLang="en-US" dirty="0"/>
              <a:t>Request rounded up to next highest power of 2</a:t>
            </a:r>
          </a:p>
          <a:p>
            <a:pPr lvl="1"/>
            <a:r>
              <a:rPr lang="en-US" altLang="en-US" dirty="0"/>
              <a:t>When smaller allocation needed than is available, current chunk split into two buddies of next-lower power of 2</a:t>
            </a:r>
          </a:p>
          <a:p>
            <a:pPr lvl="2"/>
            <a:r>
              <a:rPr lang="en-US" altLang="en-US" dirty="0"/>
              <a:t>Continue until appropriate sized chunk available</a:t>
            </a:r>
          </a:p>
          <a:p>
            <a:r>
              <a:rPr lang="en-US" altLang="en-US" dirty="0"/>
              <a:t>For example, assume 256KB chunk available, kernel requests 21KB</a:t>
            </a:r>
          </a:p>
          <a:p>
            <a:pPr lvl="1"/>
            <a:r>
              <a:rPr lang="en-US" altLang="en-US" dirty="0"/>
              <a:t>Split into A</a:t>
            </a:r>
            <a:r>
              <a:rPr lang="en-US" altLang="en-US" baseline="-25000" dirty="0"/>
              <a:t>L</a:t>
            </a:r>
            <a:r>
              <a:rPr lang="en-US" altLang="en-US" dirty="0"/>
              <a:t> </a:t>
            </a:r>
            <a:r>
              <a:rPr lang="en-US" altLang="en-US" baseline="-25000" dirty="0"/>
              <a:t>and</a:t>
            </a:r>
            <a:r>
              <a:rPr lang="en-US" altLang="en-US" dirty="0"/>
              <a:t> A</a:t>
            </a:r>
            <a:r>
              <a:rPr lang="en-US" altLang="en-US" baseline="-25000" dirty="0"/>
              <a:t>R</a:t>
            </a:r>
            <a:r>
              <a:rPr lang="en-US" altLang="en-US" dirty="0"/>
              <a:t> of 128KB each</a:t>
            </a:r>
          </a:p>
          <a:p>
            <a:pPr lvl="2"/>
            <a:r>
              <a:rPr lang="en-US" altLang="en-US" dirty="0"/>
              <a:t>One further divided into B</a:t>
            </a:r>
            <a:r>
              <a:rPr lang="en-US" altLang="en-US" baseline="-25000" dirty="0"/>
              <a:t>L</a:t>
            </a:r>
            <a:r>
              <a:rPr lang="en-US" altLang="en-US" dirty="0"/>
              <a:t> and B</a:t>
            </a:r>
            <a:r>
              <a:rPr lang="en-US" altLang="en-US" baseline="-25000" dirty="0"/>
              <a:t>R</a:t>
            </a:r>
            <a:r>
              <a:rPr lang="en-US" altLang="en-US" dirty="0"/>
              <a:t> of 64KB</a:t>
            </a:r>
          </a:p>
          <a:p>
            <a:pPr lvl="3"/>
            <a:r>
              <a:rPr lang="en-US" altLang="en-US" dirty="0"/>
              <a:t>One further into C</a:t>
            </a:r>
            <a:r>
              <a:rPr lang="en-US" altLang="en-US" baseline="-25000" dirty="0"/>
              <a:t>L</a:t>
            </a:r>
            <a:r>
              <a:rPr lang="en-US" altLang="en-US" dirty="0"/>
              <a:t> and C</a:t>
            </a:r>
            <a:r>
              <a:rPr lang="en-US" altLang="en-US" baseline="-25000" dirty="0"/>
              <a:t>R</a:t>
            </a:r>
            <a:r>
              <a:rPr lang="en-US" altLang="en-US" dirty="0"/>
              <a:t> of 32KB each – one used to satisfy request</a:t>
            </a:r>
          </a:p>
          <a:p>
            <a:r>
              <a:rPr lang="en-US" altLang="en-US" dirty="0"/>
              <a:t>Advantage – quickly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coalesce</a:t>
            </a:r>
            <a:r>
              <a:rPr lang="en-US" altLang="en-US" dirty="0"/>
              <a:t> unused chunks into larger chunk</a:t>
            </a:r>
          </a:p>
          <a:p>
            <a:r>
              <a:rPr lang="en-US" altLang="en-US" dirty="0"/>
              <a:t>Disadvantage - fragmentation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xmlns="" id="{3D7F2BFD-A139-44E1-A8C4-15AD88D115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6328" y="248268"/>
            <a:ext cx="772318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Buddy System Allocator</a:t>
            </a:r>
          </a:p>
        </p:txBody>
      </p:sp>
      <p:pic>
        <p:nvPicPr>
          <p:cNvPr id="68611" name="Picture 1" descr="9_26.pdf">
            <a:extLst>
              <a:ext uri="{FF2B5EF4-FFF2-40B4-BE49-F238E27FC236}">
                <a16:creationId xmlns:a16="http://schemas.microsoft.com/office/drawing/2014/main" xmlns="" id="{869C8A9C-EF25-4003-820B-18102B316A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013" y="1268413"/>
            <a:ext cx="408305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xmlns="" id="{EDA6288A-EB91-479B-96DE-A3D011B247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9828" y="244899"/>
            <a:ext cx="76057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Slab Allocator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xmlns="" id="{47A21D0E-511D-4C65-997E-BBF66953E2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6408" y="1174398"/>
            <a:ext cx="7605712" cy="504666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Alternate strategy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Slab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is one or more physically contiguous pages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Cache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consists of one or more slabs</a:t>
            </a:r>
            <a:endParaRPr lang="en-US" altLang="en-US" sz="800" dirty="0"/>
          </a:p>
          <a:p>
            <a:r>
              <a:rPr lang="en-US" altLang="en-US" dirty="0"/>
              <a:t>Single cache for each unique kernel data structure</a:t>
            </a:r>
          </a:p>
          <a:p>
            <a:pPr lvl="1"/>
            <a:r>
              <a:rPr lang="en-US" altLang="en-US" dirty="0"/>
              <a:t>Each cache filled with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objects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instantiations of the data structure</a:t>
            </a:r>
            <a:endParaRPr lang="en-US" altLang="en-US" sz="800" dirty="0"/>
          </a:p>
          <a:p>
            <a:r>
              <a:rPr lang="en-US" altLang="en-US" dirty="0"/>
              <a:t>When cache created, filled with objects marked as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free</a:t>
            </a:r>
            <a:endParaRPr lang="en-US" altLang="en-US" sz="800" b="1" dirty="0"/>
          </a:p>
          <a:p>
            <a:r>
              <a:rPr lang="en-US" altLang="en-US" dirty="0"/>
              <a:t>When structures stored, objects marked as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used</a:t>
            </a:r>
            <a:endParaRPr lang="en-US" altLang="en-US" sz="800" b="1" dirty="0"/>
          </a:p>
          <a:p>
            <a:r>
              <a:rPr lang="en-US" altLang="en-US" dirty="0"/>
              <a:t>If slab is full of used objects, next object allocated from empty slab</a:t>
            </a:r>
          </a:p>
          <a:p>
            <a:pPr lvl="1"/>
            <a:r>
              <a:rPr lang="en-US" altLang="en-US" dirty="0"/>
              <a:t>If no empty slabs, new slab allocated</a:t>
            </a:r>
            <a:endParaRPr lang="en-US" altLang="en-US" sz="800" dirty="0"/>
          </a:p>
          <a:p>
            <a:r>
              <a:rPr lang="en-US" altLang="en-US" dirty="0"/>
              <a:t>Benefits include no fragmentation, fast memory request satisfaction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xmlns="" id="{4A40E11A-B2D5-4E29-BF39-6BA9D3D28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8996" y="238161"/>
            <a:ext cx="76358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Slab Allocation</a:t>
            </a:r>
          </a:p>
        </p:txBody>
      </p:sp>
      <p:pic>
        <p:nvPicPr>
          <p:cNvPr id="70659" name="Picture 1" descr="9_27.pdf">
            <a:extLst>
              <a:ext uri="{FF2B5EF4-FFF2-40B4-BE49-F238E27FC236}">
                <a16:creationId xmlns:a16="http://schemas.microsoft.com/office/drawing/2014/main" xmlns="" id="{0BAC7363-1517-4813-8378-BDB9D65AAA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1182688"/>
            <a:ext cx="51292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xmlns="" id="{83762B59-BFC2-467F-AE33-A4E58A10E7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2506" y="235568"/>
            <a:ext cx="76057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Slab Allocator in Linux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xmlns="" id="{22327191-B344-4706-B7BA-4B24E2E93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6408" y="1167854"/>
            <a:ext cx="7501810" cy="5214937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For example process descriptor is of type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struct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task_struct</a:t>
            </a:r>
            <a:endParaRPr lang="en-US" altLang="en-US" dirty="0"/>
          </a:p>
          <a:p>
            <a:r>
              <a:rPr lang="en-US" altLang="en-US" dirty="0" err="1"/>
              <a:t>Approx</a:t>
            </a:r>
            <a:r>
              <a:rPr lang="en-US" altLang="en-US" dirty="0"/>
              <a:t> 1.7KB of memory</a:t>
            </a:r>
          </a:p>
          <a:p>
            <a:r>
              <a:rPr lang="en-US" altLang="en-US" dirty="0"/>
              <a:t>New task -&gt; allocate new struct from cache</a:t>
            </a:r>
          </a:p>
          <a:p>
            <a:pPr lvl="1"/>
            <a:r>
              <a:rPr lang="en-US" altLang="en-US" dirty="0"/>
              <a:t>Will use existing free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struct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task_struct</a:t>
            </a:r>
            <a:endParaRPr lang="en-US" altLang="en-US" dirty="0"/>
          </a:p>
          <a:p>
            <a:r>
              <a:rPr lang="en-US" altLang="en-US" dirty="0"/>
              <a:t>Slab can be in three possible states</a:t>
            </a:r>
          </a:p>
          <a:p>
            <a:pPr lvl="1">
              <a:buFont typeface="Arial" panose="020B0604020202020204" pitchFamily="34" charset="0"/>
              <a:buAutoNum type="arabicPeriod"/>
            </a:pPr>
            <a:r>
              <a:rPr lang="en-US" altLang="en-US" dirty="0"/>
              <a:t>Full – all used</a:t>
            </a:r>
          </a:p>
          <a:p>
            <a:pPr lvl="1">
              <a:buFont typeface="Arial" panose="020B0604020202020204" pitchFamily="34" charset="0"/>
              <a:buAutoNum type="arabicPeriod"/>
            </a:pPr>
            <a:r>
              <a:rPr lang="en-US" altLang="en-US" dirty="0"/>
              <a:t>Empty – all free</a:t>
            </a:r>
          </a:p>
          <a:p>
            <a:pPr lvl="1">
              <a:buFont typeface="Arial" panose="020B0604020202020204" pitchFamily="34" charset="0"/>
              <a:buAutoNum type="arabicPeriod"/>
            </a:pPr>
            <a:r>
              <a:rPr lang="en-US" altLang="en-US" dirty="0"/>
              <a:t>Partial – mix of free and used</a:t>
            </a:r>
          </a:p>
          <a:p>
            <a:r>
              <a:rPr lang="en-US" altLang="en-US" dirty="0"/>
              <a:t>Upon request, slab allocator</a:t>
            </a:r>
          </a:p>
          <a:p>
            <a:pPr lvl="1">
              <a:buFont typeface="Arial" panose="020B0604020202020204" pitchFamily="34" charset="0"/>
              <a:buAutoNum type="arabicPeriod"/>
            </a:pPr>
            <a:r>
              <a:rPr lang="en-US" altLang="en-US" dirty="0"/>
              <a:t>Uses free struct in partial slab</a:t>
            </a:r>
          </a:p>
          <a:p>
            <a:pPr lvl="1">
              <a:buFont typeface="Arial" panose="020B0604020202020204" pitchFamily="34" charset="0"/>
              <a:buAutoNum type="arabicPeriod"/>
            </a:pPr>
            <a:r>
              <a:rPr lang="en-US" altLang="en-US" dirty="0"/>
              <a:t>If none, takes one from empty slab</a:t>
            </a:r>
          </a:p>
          <a:p>
            <a:pPr lvl="1">
              <a:buFont typeface="Arial" panose="020B0604020202020204" pitchFamily="34" charset="0"/>
              <a:buAutoNum type="arabicPeriod"/>
            </a:pPr>
            <a:r>
              <a:rPr lang="en-US" altLang="en-US" dirty="0"/>
              <a:t>If no empty slab, create new empty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Virtual Memory That is Larger Than Physical Memory</a:t>
            </a:r>
            <a:endParaRPr lang="en-US" dirty="0"/>
          </a:p>
        </p:txBody>
      </p:sp>
      <p:pic>
        <p:nvPicPr>
          <p:cNvPr id="4" name="Picture 4" descr="B:\os-book\os10-dir\Slides-WORK-area\Figures-dir\ch10\JPG-dir\10_01.jpg">
            <a:extLst>
              <a:ext uri="{FF2B5EF4-FFF2-40B4-BE49-F238E27FC236}">
                <a16:creationId xmlns:a16="http://schemas.microsoft.com/office/drawing/2014/main" xmlns="" id="{75959D58-FD0D-4362-987B-001456C2BA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132" y="1748650"/>
            <a:ext cx="5194868" cy="411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xmlns="" id="{3750BB86-BC72-482A-B3BB-E6EF83BAB2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5142" y="244899"/>
            <a:ext cx="76057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Slab Allocator in Linux (Cont.)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xmlns="" id="{AEE52FFE-7E13-4422-8E6C-50D405110C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142" y="1103313"/>
            <a:ext cx="7605712" cy="5214937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Slab started in Solaris, now wide-spread for both kernel mode and user memory in various OSes</a:t>
            </a:r>
          </a:p>
          <a:p>
            <a:r>
              <a:rPr lang="en-US" altLang="en-US" dirty="0"/>
              <a:t>Linux  2.2 had SLAB, now has both SLOB and SLUB allocators</a:t>
            </a:r>
          </a:p>
          <a:p>
            <a:pPr lvl="1"/>
            <a:r>
              <a:rPr lang="en-US" altLang="en-US" dirty="0"/>
              <a:t>SLOB for systems with limited memory</a:t>
            </a:r>
          </a:p>
          <a:p>
            <a:pPr lvl="2"/>
            <a:r>
              <a:rPr lang="en-US" altLang="en-US" dirty="0"/>
              <a:t>Simple List of Blocks – maintains 3 list objects for small, medium, large objects</a:t>
            </a:r>
          </a:p>
          <a:p>
            <a:pPr lvl="1"/>
            <a:r>
              <a:rPr lang="en-US" altLang="en-US" dirty="0"/>
              <a:t>SLUB is performance-optimized SLAB removes per-CPU queues, metadata stored in page structure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xmlns="" id="{6B76758C-1E6C-4B95-A8AA-7E0A28DAC0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8867" y="244899"/>
            <a:ext cx="77914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Other Considerations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xmlns="" id="{48081149-F761-4B98-AC52-65D65BDA95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4570" y="1170217"/>
            <a:ext cx="7027251" cy="4908550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en-US" dirty="0"/>
              <a:t>Prepaging </a:t>
            </a:r>
          </a:p>
          <a:p>
            <a:pPr>
              <a:defRPr/>
            </a:pPr>
            <a:r>
              <a:rPr lang="en-US" altLang="en-US" dirty="0"/>
              <a:t>Page size</a:t>
            </a:r>
          </a:p>
          <a:p>
            <a:pPr>
              <a:defRPr/>
            </a:pPr>
            <a:r>
              <a:rPr lang="en-US" altLang="en-US" dirty="0"/>
              <a:t>TLB reach</a:t>
            </a:r>
          </a:p>
          <a:p>
            <a:pPr>
              <a:defRPr/>
            </a:pPr>
            <a:r>
              <a:rPr lang="en-US" altLang="en-US" dirty="0"/>
              <a:t>Inverted page table</a:t>
            </a:r>
          </a:p>
          <a:p>
            <a:pPr>
              <a:defRPr/>
            </a:pPr>
            <a:r>
              <a:rPr lang="en-US" altLang="en-US" dirty="0"/>
              <a:t>Program structure</a:t>
            </a:r>
          </a:p>
          <a:p>
            <a:pPr>
              <a:defRPr/>
            </a:pPr>
            <a:r>
              <a:rPr lang="en-US" altLang="en-US" dirty="0"/>
              <a:t>I/O interlock and page locking</a:t>
            </a:r>
          </a:p>
          <a:p>
            <a:pPr>
              <a:buFont typeface="Monotype Sorts" pitchFamily="-84" charset="2"/>
              <a:buNone/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 lvl="8">
              <a:buFontTx/>
              <a:buNone/>
              <a:defRPr/>
            </a:pPr>
            <a:endParaRPr lang="en-US" altLang="en-US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xmlns="" id="{1CDB9EE0-6EEF-4CAE-AF4B-D8E6BB27BC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3595" y="235568"/>
            <a:ext cx="77914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err="1"/>
              <a:t>Prepaging</a:t>
            </a:r>
            <a:endParaRPr lang="en-US" altLang="en-US" dirty="0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xmlns="" id="{AABE17C3-5680-4983-895A-8012E260D6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7081" y="1066800"/>
            <a:ext cx="7697752" cy="490855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To reduce the large number of page faults that occurs at process startup</a:t>
            </a:r>
          </a:p>
          <a:p>
            <a:r>
              <a:rPr lang="en-US" altLang="en-US" dirty="0" err="1"/>
              <a:t>Prepage</a:t>
            </a:r>
            <a:r>
              <a:rPr lang="en-US" altLang="en-US" dirty="0"/>
              <a:t> all or some of the pages a process will need, before they are referenced</a:t>
            </a:r>
          </a:p>
          <a:p>
            <a:r>
              <a:rPr lang="en-US" altLang="en-US" dirty="0"/>
              <a:t>But if </a:t>
            </a:r>
            <a:r>
              <a:rPr lang="en-US" altLang="en-US" dirty="0" err="1"/>
              <a:t>prepaged</a:t>
            </a:r>
            <a:r>
              <a:rPr lang="en-US" altLang="en-US" dirty="0"/>
              <a:t> pages are unused, I/O and memory was wasted</a:t>
            </a:r>
          </a:p>
          <a:p>
            <a:r>
              <a:rPr lang="en-US" altLang="en-US" dirty="0"/>
              <a:t>Assume </a:t>
            </a:r>
            <a:r>
              <a:rPr lang="en-US" altLang="en-US" i="1" dirty="0"/>
              <a:t>s</a:t>
            </a:r>
            <a:r>
              <a:rPr lang="en-US" altLang="en-US" dirty="0"/>
              <a:t> pages are </a:t>
            </a:r>
            <a:r>
              <a:rPr lang="en-US" altLang="en-US" dirty="0" err="1"/>
              <a:t>prepaged</a:t>
            </a:r>
            <a:r>
              <a:rPr lang="en-US" altLang="en-US" dirty="0"/>
              <a:t> and </a:t>
            </a:r>
            <a:r>
              <a:rPr lang="el-GR" altLang="en-US" i="1" dirty="0"/>
              <a:t>α</a:t>
            </a:r>
            <a:r>
              <a:rPr lang="en-US" altLang="en-US" i="1" dirty="0"/>
              <a:t> </a:t>
            </a:r>
            <a:r>
              <a:rPr lang="en-US" altLang="en-US" dirty="0"/>
              <a:t>of the pages is used</a:t>
            </a:r>
          </a:p>
          <a:p>
            <a:pPr lvl="1"/>
            <a:r>
              <a:rPr lang="en-US" altLang="en-US" dirty="0"/>
              <a:t>Is cost of </a:t>
            </a:r>
            <a:r>
              <a:rPr lang="en-US" altLang="en-US" b="1" i="1" dirty="0"/>
              <a:t>s * </a:t>
            </a:r>
            <a:r>
              <a:rPr lang="el-GR" altLang="en-US" b="1" i="1" dirty="0"/>
              <a:t>α</a:t>
            </a:r>
            <a:r>
              <a:rPr lang="en-US" altLang="en-US" b="1" i="1" dirty="0"/>
              <a:t>  </a:t>
            </a:r>
            <a:r>
              <a:rPr lang="en-US" altLang="en-US" dirty="0"/>
              <a:t>save pages faults &gt; or &lt; than the cost of </a:t>
            </a:r>
            <a:r>
              <a:rPr lang="en-US" altLang="en-US" dirty="0" err="1"/>
              <a:t>prepaging</a:t>
            </a:r>
            <a:r>
              <a:rPr lang="en-US" altLang="en-US" i="1" dirty="0"/>
              <a:t> </a:t>
            </a:r>
            <a:br>
              <a:rPr lang="en-US" altLang="en-US" i="1" dirty="0"/>
            </a:br>
            <a:r>
              <a:rPr lang="en-US" altLang="en-US" b="1" i="1" dirty="0"/>
              <a:t>s * (1- </a:t>
            </a:r>
            <a:r>
              <a:rPr lang="el-GR" altLang="en-US" b="1" i="1" dirty="0"/>
              <a:t>α</a:t>
            </a:r>
            <a:r>
              <a:rPr lang="en-US" altLang="en-US" b="1" i="1" dirty="0"/>
              <a:t>) </a:t>
            </a:r>
            <a:r>
              <a:rPr lang="en-US" altLang="en-US" dirty="0"/>
              <a:t>unnecessary pages</a:t>
            </a:r>
            <a:r>
              <a:rPr lang="en-US" altLang="en-US" i="1" dirty="0"/>
              <a:t>?  </a:t>
            </a:r>
          </a:p>
          <a:p>
            <a:pPr lvl="1"/>
            <a:r>
              <a:rPr lang="el-GR" altLang="en-US" b="1" i="1" dirty="0"/>
              <a:t>α</a:t>
            </a:r>
            <a:r>
              <a:rPr lang="en-US" altLang="en-US" i="1" dirty="0"/>
              <a:t> </a:t>
            </a:r>
            <a:r>
              <a:rPr lang="en-US" altLang="en-US" dirty="0"/>
              <a:t>near zero </a:t>
            </a:r>
            <a:r>
              <a:rPr lang="en-US" altLang="en-US" dirty="0">
                <a:sym typeface="Symbol" panose="05050102010706020507" pitchFamily="18" charset="2"/>
              </a:rPr>
              <a:t> </a:t>
            </a:r>
            <a:r>
              <a:rPr lang="en-US" altLang="en-US" dirty="0" err="1">
                <a:sym typeface="Symbol" panose="05050102010706020507" pitchFamily="18" charset="2"/>
              </a:rPr>
              <a:t>prepaging</a:t>
            </a:r>
            <a:r>
              <a:rPr lang="en-US" altLang="en-US" dirty="0">
                <a:sym typeface="Symbol" panose="05050102010706020507" pitchFamily="18" charset="2"/>
              </a:rPr>
              <a:t> loses</a:t>
            </a:r>
            <a:r>
              <a:rPr lang="en-US" altLang="en-US" dirty="0"/>
              <a:t>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xmlns="" id="{6AB72313-E0CB-45E4-B313-0796730820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2530" y="228830"/>
            <a:ext cx="743108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Page Size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xmlns="" id="{6DC9D45D-D520-4D10-ABA7-FAA4AD8B0F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4763" y="1153954"/>
            <a:ext cx="7654085" cy="4759325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Sometimes OS designers have a choice</a:t>
            </a:r>
          </a:p>
          <a:p>
            <a:pPr lvl="1"/>
            <a:r>
              <a:rPr lang="en-US" altLang="en-US" dirty="0"/>
              <a:t>Especially if running on custom-built CPU</a:t>
            </a:r>
          </a:p>
          <a:p>
            <a:r>
              <a:rPr lang="en-US" altLang="en-US" dirty="0"/>
              <a:t>Page size selection must take into consideration:</a:t>
            </a:r>
          </a:p>
          <a:p>
            <a:pPr lvl="1"/>
            <a:r>
              <a:rPr lang="en-US" altLang="en-US" dirty="0"/>
              <a:t>Fragmentation</a:t>
            </a:r>
          </a:p>
          <a:p>
            <a:pPr lvl="1"/>
            <a:r>
              <a:rPr lang="en-US" altLang="en-US" dirty="0"/>
              <a:t>Page table size 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Resolution</a:t>
            </a:r>
          </a:p>
          <a:p>
            <a:pPr lvl="1"/>
            <a:r>
              <a:rPr lang="en-US" altLang="en-US" dirty="0"/>
              <a:t>I/O overhead</a:t>
            </a:r>
          </a:p>
          <a:p>
            <a:pPr lvl="1"/>
            <a:r>
              <a:rPr lang="en-US" altLang="en-US" dirty="0"/>
              <a:t>Number of page faults</a:t>
            </a:r>
          </a:p>
          <a:p>
            <a:pPr lvl="1"/>
            <a:r>
              <a:rPr lang="en-US" altLang="en-US" dirty="0"/>
              <a:t>Locality</a:t>
            </a:r>
          </a:p>
          <a:p>
            <a:pPr lvl="1"/>
            <a:r>
              <a:rPr lang="en-US" altLang="en-US" dirty="0"/>
              <a:t>TLB size and effectiveness</a:t>
            </a:r>
          </a:p>
          <a:p>
            <a:r>
              <a:rPr lang="en-US" altLang="en-US" dirty="0"/>
              <a:t>Always power of 2, usually in the range 2</a:t>
            </a:r>
            <a:r>
              <a:rPr lang="en-US" altLang="en-US" baseline="30000" dirty="0"/>
              <a:t>12</a:t>
            </a:r>
            <a:r>
              <a:rPr lang="en-US" altLang="en-US" dirty="0"/>
              <a:t> (4,096 bytes) to 2</a:t>
            </a:r>
            <a:r>
              <a:rPr lang="en-US" altLang="en-US" baseline="30000" dirty="0"/>
              <a:t>22</a:t>
            </a:r>
            <a:r>
              <a:rPr lang="en-US" altLang="en-US" dirty="0"/>
              <a:t> (4,194,304 bytes)</a:t>
            </a:r>
          </a:p>
          <a:p>
            <a:r>
              <a:rPr lang="en-US" altLang="en-US" dirty="0"/>
              <a:t>On average, growing over time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xmlns="" id="{9FEBEE20-4A5C-413A-B000-3484CAD427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531" y="232199"/>
            <a:ext cx="7921691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TLB Reach </a:t>
            </a: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xmlns="" id="{EA8B1F0E-2841-4D45-8806-4D0968518C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5737" y="1165225"/>
            <a:ext cx="7694612" cy="4418013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TLB Reach - The amount of memory accessible from the TLB</a:t>
            </a:r>
            <a:endParaRPr lang="en-US" altLang="en-US" sz="800" dirty="0"/>
          </a:p>
          <a:p>
            <a:r>
              <a:rPr lang="en-US" altLang="en-US" dirty="0"/>
              <a:t>TLB Reach = (TLB Size) X (Page Size)</a:t>
            </a:r>
            <a:endParaRPr lang="en-US" altLang="en-US" sz="800" dirty="0"/>
          </a:p>
          <a:p>
            <a:r>
              <a:rPr lang="en-US" altLang="en-US" dirty="0"/>
              <a:t>Ideally, the working set of each process is stored in the TLB</a:t>
            </a:r>
          </a:p>
          <a:p>
            <a:pPr lvl="1"/>
            <a:r>
              <a:rPr lang="en-US" altLang="en-US" dirty="0"/>
              <a:t>Otherwise there is a high degree of page faults</a:t>
            </a:r>
            <a:endParaRPr lang="en-US" altLang="en-US" sz="800" dirty="0"/>
          </a:p>
          <a:p>
            <a:r>
              <a:rPr lang="en-US" altLang="en-US" dirty="0"/>
              <a:t>Increase the Page Size</a:t>
            </a:r>
          </a:p>
          <a:p>
            <a:pPr lvl="1"/>
            <a:r>
              <a:rPr lang="en-US" altLang="en-US" dirty="0"/>
              <a:t>This may lead to an increase in fragmentation as not all applications require a large page size</a:t>
            </a:r>
            <a:endParaRPr lang="en-US" altLang="en-US" sz="800" dirty="0"/>
          </a:p>
          <a:p>
            <a:r>
              <a:rPr lang="en-US" altLang="en-US" dirty="0"/>
              <a:t>Provide Multiple Page Sizes</a:t>
            </a:r>
          </a:p>
          <a:p>
            <a:pPr lvl="1"/>
            <a:r>
              <a:rPr lang="en-US" altLang="en-US" dirty="0"/>
              <a:t>This allows applications that require larger page sizes the opportunity to use them without an increase in fragmentation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xmlns="" id="{15C91CD0-BB6D-4937-B73B-85F51EAE2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7928" y="238161"/>
            <a:ext cx="76057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Program Structure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xmlns="" id="{29508830-6713-4F82-846C-6E4BBB6AC8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7888" y="1104900"/>
            <a:ext cx="7548562" cy="49958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tabLst>
                <a:tab pos="3317875" algn="l"/>
                <a:tab pos="3649663" algn="l"/>
              </a:tabLst>
            </a:pPr>
            <a:r>
              <a:rPr lang="en-US" altLang="en-US"/>
              <a:t>Program structure</a:t>
            </a:r>
          </a:p>
          <a:p>
            <a:pPr lvl="1">
              <a:lnSpc>
                <a:spcPct val="90000"/>
              </a:lnSpc>
              <a:tabLst>
                <a:tab pos="3317875" algn="l"/>
                <a:tab pos="3649663" algn="l"/>
              </a:tabLst>
            </a:pPr>
            <a:r>
              <a:rPr lang="en-US" altLang="en-US">
                <a:latin typeface="Courier New" panose="02070309020205020404" pitchFamily="49" charset="0"/>
              </a:rPr>
              <a:t>int[128,128] data;</a:t>
            </a:r>
          </a:p>
          <a:p>
            <a:pPr lvl="1">
              <a:lnSpc>
                <a:spcPct val="90000"/>
              </a:lnSpc>
              <a:tabLst>
                <a:tab pos="3317875" algn="l"/>
                <a:tab pos="3649663" algn="l"/>
              </a:tabLst>
            </a:pPr>
            <a:r>
              <a:rPr lang="en-US" altLang="en-US"/>
              <a:t>Each row is stored in one page </a:t>
            </a:r>
          </a:p>
          <a:p>
            <a:pPr lvl="1">
              <a:lnSpc>
                <a:spcPct val="90000"/>
              </a:lnSpc>
              <a:tabLst>
                <a:tab pos="3317875" algn="l"/>
                <a:tab pos="3649663" algn="l"/>
              </a:tabLst>
            </a:pPr>
            <a:r>
              <a:rPr lang="en-US" altLang="en-US"/>
              <a:t>Program 1 	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3317875" algn="l"/>
                <a:tab pos="3649663" algn="l"/>
              </a:tabLst>
            </a:pPr>
            <a:r>
              <a:rPr lang="en-US" altLang="en-US">
                <a:latin typeface="Courier New" panose="02070309020205020404" pitchFamily="49" charset="0"/>
              </a:rPr>
              <a:t>                for (j = 0; j &lt;128; j++)</a:t>
            </a:r>
            <a:br>
              <a:rPr lang="en-US" altLang="en-US">
                <a:latin typeface="Courier New" panose="02070309020205020404" pitchFamily="49" charset="0"/>
              </a:rPr>
            </a:br>
            <a:r>
              <a:rPr lang="en-US" altLang="en-US">
                <a:latin typeface="Courier New" panose="02070309020205020404" pitchFamily="49" charset="0"/>
              </a:rPr>
              <a:t>                  for (i = 0; i &lt; 128; i++)</a:t>
            </a:r>
            <a:br>
              <a:rPr lang="en-US" altLang="en-US">
                <a:latin typeface="Courier New" panose="02070309020205020404" pitchFamily="49" charset="0"/>
              </a:rPr>
            </a:br>
            <a:r>
              <a:rPr lang="en-US" altLang="en-US">
                <a:latin typeface="Courier New" panose="02070309020205020404" pitchFamily="49" charset="0"/>
              </a:rPr>
              <a:t>                        data[i,j] = 0;</a:t>
            </a:r>
            <a:br>
              <a:rPr lang="en-US" altLang="en-US">
                <a:latin typeface="Courier New" panose="02070309020205020404" pitchFamily="49" charset="0"/>
              </a:rPr>
            </a:br>
            <a:endParaRPr lang="en-US" altLang="en-US">
              <a:latin typeface="Courier New" panose="02070309020205020404" pitchFamily="49" charset="0"/>
            </a:endParaRPr>
          </a:p>
          <a:p>
            <a:pPr lvl="1">
              <a:lnSpc>
                <a:spcPct val="90000"/>
              </a:lnSpc>
              <a:buFont typeface="Monotype Sorts" pitchFamily="-84" charset="2"/>
              <a:buNone/>
              <a:tabLst>
                <a:tab pos="3317875" algn="l"/>
                <a:tab pos="3649663" algn="l"/>
              </a:tabLst>
            </a:pPr>
            <a:r>
              <a:rPr lang="en-US" altLang="en-US"/>
              <a:t>     128 x 128 = 16,384 page faults </a:t>
            </a:r>
            <a:br>
              <a:rPr lang="en-US" altLang="en-US"/>
            </a:br>
            <a:endParaRPr lang="en-US" altLang="en-US"/>
          </a:p>
          <a:p>
            <a:pPr lvl="1">
              <a:lnSpc>
                <a:spcPct val="90000"/>
              </a:lnSpc>
              <a:tabLst>
                <a:tab pos="3317875" algn="l"/>
                <a:tab pos="3649663" algn="l"/>
              </a:tabLst>
            </a:pPr>
            <a:r>
              <a:rPr lang="en-US" altLang="en-US"/>
              <a:t>Program 2 	</a:t>
            </a:r>
          </a:p>
          <a:p>
            <a:pPr lvl="1">
              <a:lnSpc>
                <a:spcPct val="90000"/>
              </a:lnSpc>
              <a:buFont typeface="Monotype Sorts" pitchFamily="-84" charset="2"/>
              <a:buNone/>
              <a:tabLst>
                <a:tab pos="3317875" algn="l"/>
                <a:tab pos="3649663" algn="l"/>
              </a:tabLst>
            </a:pPr>
            <a:r>
              <a:rPr lang="en-US" altLang="en-US">
                <a:latin typeface="Courier New" panose="02070309020205020404" pitchFamily="49" charset="0"/>
              </a:rPr>
              <a:t>             for (i = 0; i &lt; 128; i++)</a:t>
            </a:r>
            <a:br>
              <a:rPr lang="en-US" altLang="en-US">
                <a:latin typeface="Courier New" panose="02070309020205020404" pitchFamily="49" charset="0"/>
              </a:rPr>
            </a:br>
            <a:r>
              <a:rPr lang="en-US" altLang="en-US">
                <a:latin typeface="Courier New" panose="02070309020205020404" pitchFamily="49" charset="0"/>
              </a:rPr>
              <a:t>               for (j = 0; j &lt; 128; j++)</a:t>
            </a:r>
            <a:br>
              <a:rPr lang="en-US" altLang="en-US">
                <a:latin typeface="Courier New" panose="02070309020205020404" pitchFamily="49" charset="0"/>
              </a:rPr>
            </a:br>
            <a:r>
              <a:rPr lang="en-US" altLang="en-US">
                <a:latin typeface="Courier New" panose="02070309020205020404" pitchFamily="49" charset="0"/>
              </a:rPr>
              <a:t>                     data[i,j] = 0;</a:t>
            </a:r>
          </a:p>
          <a:p>
            <a:pPr lvl="1">
              <a:lnSpc>
                <a:spcPct val="90000"/>
              </a:lnSpc>
              <a:buFont typeface="Monotype Sorts" pitchFamily="-84" charset="2"/>
              <a:buNone/>
              <a:tabLst>
                <a:tab pos="3317875" algn="l"/>
                <a:tab pos="3649663" algn="l"/>
              </a:tabLst>
            </a:pPr>
            <a:r>
              <a:rPr lang="en-US" altLang="en-US"/>
              <a:t/>
            </a:r>
            <a:br>
              <a:rPr lang="en-US" altLang="en-US"/>
            </a:br>
            <a:r>
              <a:rPr lang="en-US" altLang="en-US"/>
              <a:t>128 page faults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xmlns="" id="{44F98523-3E2E-4E25-A9ED-1A78B98D42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7203" y="244123"/>
            <a:ext cx="78009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I/O interlock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xmlns="" id="{0E0BF8FC-FB9A-4B67-A07C-AD1B490A7B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7854" y="1193800"/>
            <a:ext cx="3929063" cy="4459288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I/O Interlock </a:t>
            </a:r>
            <a:r>
              <a:rPr lang="en-US" altLang="en-US" dirty="0"/>
              <a:t>– Pages must sometimes be locked into memory</a:t>
            </a:r>
          </a:p>
          <a:p>
            <a:r>
              <a:rPr lang="en-US" altLang="en-US" dirty="0"/>
              <a:t>Consider I/O - Pages that are used for copying a file from a device must be locked from being selected for eviction by a page replacement algorithm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Pinning</a:t>
            </a:r>
            <a:r>
              <a:rPr lang="en-US" altLang="en-US" dirty="0"/>
              <a:t> of pages to lock into memory</a:t>
            </a:r>
          </a:p>
        </p:txBody>
      </p:sp>
      <p:pic>
        <p:nvPicPr>
          <p:cNvPr id="78852" name="Picture 5">
            <a:extLst>
              <a:ext uri="{FF2B5EF4-FFF2-40B4-BE49-F238E27FC236}">
                <a16:creationId xmlns:a16="http://schemas.microsoft.com/office/drawing/2014/main" xmlns="" id="{FBB37575-E6A2-42DB-B423-BAB349CD3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1430338"/>
            <a:ext cx="2733675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xmlns="" id="{041B9075-5D3D-4C1F-BC2C-515609508E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7009" y="241529"/>
            <a:ext cx="78105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Operating System Examples</a:t>
            </a:r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xmlns="" id="{6623A637-B9A8-4EB5-9D3A-3D41FDDB22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1736" y="1435100"/>
            <a:ext cx="7351712" cy="4483100"/>
          </a:xfrm>
        </p:spPr>
        <p:txBody>
          <a:bodyPr/>
          <a:lstStyle/>
          <a:p>
            <a:r>
              <a:rPr lang="en-US" altLang="en-US" dirty="0"/>
              <a:t>Windows</a:t>
            </a:r>
          </a:p>
          <a:p>
            <a:endParaRPr lang="en-US" altLang="en-US" dirty="0"/>
          </a:p>
          <a:p>
            <a:r>
              <a:rPr lang="en-US" altLang="en-US" dirty="0"/>
              <a:t>Solaris 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xmlns="" id="{D8E3548C-E30B-4E4A-B512-89B05FD391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5230" y="234790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Windows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xmlns="" id="{A7A5EE0C-B6B1-4A7D-8E79-BF30FDC858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914401"/>
            <a:ext cx="7296150" cy="510540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Uses demand paging with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clustering</a:t>
            </a:r>
            <a:r>
              <a:rPr lang="en-US" altLang="en-US" dirty="0"/>
              <a:t>. Clustering brings in pages surrounding the faulting page</a:t>
            </a:r>
            <a:endParaRPr lang="en-US" altLang="en-US" sz="800" dirty="0"/>
          </a:p>
          <a:p>
            <a:r>
              <a:rPr lang="en-US" altLang="en-US" dirty="0"/>
              <a:t>Processes are assigned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working set minimum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and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working set maximum</a:t>
            </a:r>
          </a:p>
          <a:p>
            <a:r>
              <a:rPr lang="en-US" altLang="en-US" dirty="0"/>
              <a:t>Working set minimum is the minimum number of pages the process is guaranteed to have in memory</a:t>
            </a:r>
            <a:endParaRPr lang="en-US" altLang="en-US" sz="800" dirty="0"/>
          </a:p>
          <a:p>
            <a:r>
              <a:rPr lang="en-US" altLang="en-US" dirty="0"/>
              <a:t>A process may be assigned as many pages up to its working set maximum</a:t>
            </a:r>
            <a:endParaRPr lang="en-US" altLang="en-US" sz="800" dirty="0"/>
          </a:p>
          <a:p>
            <a:r>
              <a:rPr lang="en-US" altLang="en-US" dirty="0"/>
              <a:t>When the amount of free memory in the system falls below a threshold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, automatic working set trimming </a:t>
            </a:r>
            <a:r>
              <a:rPr lang="en-US" altLang="en-US" dirty="0"/>
              <a:t>is performed to restore the amount of free memory</a:t>
            </a:r>
            <a:endParaRPr lang="en-US" altLang="en-US" sz="800" dirty="0"/>
          </a:p>
          <a:p>
            <a:r>
              <a:rPr lang="en-US" altLang="en-US" dirty="0"/>
              <a:t>Working set trimming removes pages from processes that have pages in excess of their working set minimum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101AC173-6623-4D14-9B01-97F8273AE6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3344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Solaris 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xmlns="" id="{476DC346-6E9C-4988-BE9D-C95801A48C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9949" y="1226231"/>
            <a:ext cx="7704883" cy="5386387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Maintains a list of free pages to assign faulting processes</a:t>
            </a:r>
            <a:endParaRPr lang="en-US" altLang="en-US" sz="800" dirty="0"/>
          </a:p>
          <a:p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Lotsfree</a:t>
            </a:r>
            <a:r>
              <a:rPr lang="en-US" altLang="en-US" dirty="0"/>
              <a:t> – threshold parameter (amount of free memory) to begin paging</a:t>
            </a:r>
            <a:endParaRPr lang="en-US" altLang="en-US" sz="800" dirty="0"/>
          </a:p>
          <a:p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Desfree</a:t>
            </a:r>
            <a:r>
              <a:rPr lang="en-US" altLang="en-US" dirty="0"/>
              <a:t> – threshold parameter to increasing paging</a:t>
            </a:r>
            <a:endParaRPr lang="en-US" altLang="en-US" sz="800" dirty="0"/>
          </a:p>
          <a:p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Minfree</a:t>
            </a:r>
            <a:r>
              <a:rPr lang="en-US" altLang="en-US" dirty="0"/>
              <a:t> – threshold parameter to being swapping</a:t>
            </a:r>
            <a:endParaRPr lang="en-US" altLang="en-US" sz="800" dirty="0"/>
          </a:p>
          <a:p>
            <a:r>
              <a:rPr lang="en-US" altLang="en-US" dirty="0"/>
              <a:t>Paging is performed by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pageout</a:t>
            </a:r>
            <a:r>
              <a:rPr lang="en-US" altLang="en-US" dirty="0"/>
              <a:t> process</a:t>
            </a:r>
            <a:endParaRPr lang="en-US" altLang="en-US" sz="800" dirty="0"/>
          </a:p>
          <a:p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Pageout</a:t>
            </a:r>
            <a:r>
              <a:rPr lang="en-US" altLang="en-US" dirty="0"/>
              <a:t> scans pages using modified clock algorithm</a:t>
            </a:r>
            <a:endParaRPr lang="en-US" altLang="en-US" sz="800" dirty="0"/>
          </a:p>
          <a:p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Scanrate</a:t>
            </a:r>
            <a:r>
              <a:rPr lang="en-US" altLang="en-US" dirty="0"/>
              <a:t> is the rate at which pages are scanned. This ranges from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slowscan</a:t>
            </a:r>
            <a:r>
              <a:rPr lang="en-US" altLang="en-US" dirty="0"/>
              <a:t> to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fastscan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Pageout</a:t>
            </a:r>
            <a:r>
              <a:rPr lang="en-US" altLang="en-US" dirty="0"/>
              <a:t> is called more frequently depending upon the amount of free memory available</a:t>
            </a:r>
          </a:p>
          <a:p>
            <a:r>
              <a:rPr lang="en-US" altLang="en-US" b="1" i="1" dirty="0">
                <a:solidFill>
                  <a:srgbClr val="006699"/>
                </a:solidFill>
                <a:latin typeface="+mj-lt"/>
              </a:rPr>
              <a:t>Priority paging </a:t>
            </a:r>
            <a:r>
              <a:rPr lang="en-US" altLang="en-US" dirty="0"/>
              <a:t>gives priority to process code pages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Virtual-address Space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B1431A7-1D96-4E21-A5C9-CBD53450BE42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5638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normAutofit lnSpcReduction="10000"/>
          </a:bodyPr>
          <a:lstStyle>
            <a:lvl1pPr marL="488950" indent="-4889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1060450" indent="-407988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550988" indent="-325438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Usually design logical address space for stack to start at Max logical address and grow “down” while heap grows “up”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sz="1600" dirty="0">
                <a:latin typeface="Helvetica" panose="020B0604020202020204" pitchFamily="34" charset="0"/>
              </a:rPr>
              <a:t>Maximizes address space use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sz="1600" dirty="0">
                <a:latin typeface="Helvetica" panose="020B0604020202020204" pitchFamily="34" charset="0"/>
              </a:rPr>
              <a:t>Unused address space between the two is hole</a:t>
            </a:r>
          </a:p>
          <a:p>
            <a:pPr lvl="2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</a:pPr>
            <a:r>
              <a:rPr kumimoji="1" lang="en-US" altLang="en-US" sz="1600" dirty="0">
                <a:latin typeface="Helvetica" panose="020B0604020202020204" pitchFamily="34" charset="0"/>
              </a:rPr>
              <a:t>No physical memory needed until heap or stack grows to a given new page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Enables </a:t>
            </a:r>
            <a:r>
              <a:rPr kumimoji="1" lang="en-US" altLang="en-US" sz="1600" b="1" dirty="0">
                <a:solidFill>
                  <a:srgbClr val="006699"/>
                </a:solidFill>
                <a:latin typeface="+mj-lt"/>
              </a:rPr>
              <a:t>sparse</a:t>
            </a:r>
            <a:r>
              <a:rPr kumimoji="1" lang="en-US" altLang="en-US" sz="1600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sz="1600" dirty="0">
                <a:latin typeface="Helvetica" panose="020B0604020202020204" pitchFamily="34" charset="0"/>
              </a:rPr>
              <a:t>address spaces with holes left for growth, dynamically linked libraries, etc.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System libraries shared via mapping into virtual address space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Shared memory by mapping pages read-write into virtual address space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Pages can be shared during </a:t>
            </a:r>
            <a:r>
              <a:rPr kumimoji="1" lang="en-US" alt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fork()</a:t>
            </a:r>
            <a:r>
              <a:rPr kumimoji="1" lang="en-US" altLang="en-US" sz="1600" dirty="0">
                <a:latin typeface="Helvetica" panose="020B0604020202020204" pitchFamily="34" charset="0"/>
                <a:cs typeface="Courier New" panose="02070309020205020404" pitchFamily="49" charset="0"/>
              </a:rPr>
              <a:t>, speeding process creation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None/>
            </a:pPr>
            <a:r>
              <a:rPr kumimoji="1" lang="en-US" altLang="en-US" sz="1600" dirty="0">
                <a:latin typeface="Helvetica" panose="020B0604020202020204" pitchFamily="34" charset="0"/>
              </a:rPr>
              <a:t> 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None/>
            </a:pPr>
            <a:endParaRPr kumimoji="1" lang="en-US" altLang="en-US" dirty="0">
              <a:latin typeface="Helvetica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E67654BE-83C9-4844-8B55-CE9FFDB0F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50" y="990600"/>
            <a:ext cx="2464449" cy="5455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Solaris 2 Page Scanner</a:t>
            </a:r>
            <a:endParaRPr lang="en-US" dirty="0"/>
          </a:p>
        </p:txBody>
      </p:sp>
      <p:pic>
        <p:nvPicPr>
          <p:cNvPr id="4" name="Picture 1" descr="9_29.pdf">
            <a:extLst>
              <a:ext uri="{FF2B5EF4-FFF2-40B4-BE49-F238E27FC236}">
                <a16:creationId xmlns:a16="http://schemas.microsoft.com/office/drawing/2014/main" xmlns="" id="{49CF2EFB-88B2-4276-AD30-C0B818F476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34" y="1242580"/>
            <a:ext cx="7089866" cy="4777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xmlns="" id="{EC179AE9-9C13-4F7A-BC57-436E09EE12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7563" y="248268"/>
            <a:ext cx="78692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Performance of Demand Paging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xmlns="" id="{F42AF366-69F3-4C35-B25C-F05C383DA7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2650" y="1081088"/>
            <a:ext cx="7791450" cy="4849812"/>
          </a:xfrm>
        </p:spPr>
        <p:txBody>
          <a:bodyPr/>
          <a:lstStyle/>
          <a:p>
            <a:pPr>
              <a:tabLst>
                <a:tab pos="2163763" algn="l"/>
                <a:tab pos="2855913" algn="l"/>
              </a:tabLst>
            </a:pPr>
            <a:r>
              <a:rPr lang="en-US" altLang="en-US"/>
              <a:t>Stages in Demand Paging (worse case)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Trap to the operating system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Save the user registers and process state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Determine that the interrupt was a page fault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Check that the page reference was legal and determine the location of the page on the disk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Issue a read from the disk to a free frame:</a:t>
            </a:r>
          </a:p>
          <a:p>
            <a:pPr marL="798513" lvl="1" indent="-341313"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Wait in a queue for this device until the read request is serviced</a:t>
            </a:r>
          </a:p>
          <a:p>
            <a:pPr marL="798513" lvl="1" indent="-341313"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Wait for the device seek and/or latency time</a:t>
            </a:r>
          </a:p>
          <a:p>
            <a:pPr marL="798513" lvl="1" indent="-341313"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Begin the transfer of the page to a free frame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While waiting, allocate the CPU to some other user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Receive an interrupt from the disk I/O subsystem (I/O completed)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Save the registers and process state for the other user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Determine that the interrupt was from the disk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Correct the page table and other tables to show page is now in memory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Wait for the CPU to be allocated to this process again</a:t>
            </a:r>
          </a:p>
          <a:p>
            <a:pPr>
              <a:buFont typeface="Arial" panose="020B0604020202020204" pitchFamily="34" charset="0"/>
              <a:buAutoNum type="arabicPeriod"/>
              <a:tabLst>
                <a:tab pos="2163763" algn="l"/>
                <a:tab pos="2855913" algn="l"/>
              </a:tabLst>
            </a:pPr>
            <a:r>
              <a:rPr lang="en-US" altLang="en-US" sz="1400"/>
              <a:t>Restore the user registers, process state, and new page table, and then resume the interrupted instruction</a:t>
            </a:r>
          </a:p>
          <a:p>
            <a:pPr>
              <a:tabLst>
                <a:tab pos="2163763" algn="l"/>
                <a:tab pos="2855913" algn="l"/>
              </a:tabLst>
            </a:pPr>
            <a:endParaRPr lang="en-US" altLang="en-US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Need For Page Replacement</a:t>
            </a:r>
            <a:endParaRPr lang="en-US" dirty="0"/>
          </a:p>
        </p:txBody>
      </p:sp>
      <p:pic>
        <p:nvPicPr>
          <p:cNvPr id="4" name="Picture 4" descr="9">
            <a:extLst>
              <a:ext uri="{FF2B5EF4-FFF2-40B4-BE49-F238E27FC236}">
                <a16:creationId xmlns:a16="http://schemas.microsoft.com/office/drawing/2014/main" xmlns="" id="{50E85EF8-613B-4255-9442-9E2F2002B5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580" y="1349463"/>
            <a:ext cx="6411819" cy="46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xmlns="" id="{E5965791-E5BF-4778-8388-5E29F702D9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8152" y="248268"/>
            <a:ext cx="78200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Priority Allocation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xmlns="" id="{D5D0864F-AA9C-4768-9C9F-9BA80EBE4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5739" y="1190625"/>
            <a:ext cx="7632438" cy="4394200"/>
          </a:xfrm>
        </p:spPr>
        <p:txBody>
          <a:bodyPr/>
          <a:lstStyle/>
          <a:p>
            <a:r>
              <a:rPr lang="en-US" altLang="en-US" dirty="0"/>
              <a:t>Use a proportional allocation scheme using priorities rather than size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If process </a:t>
            </a:r>
            <a:r>
              <a:rPr lang="en-US" altLang="en-US" b="1" i="1" dirty="0"/>
              <a:t>P</a:t>
            </a:r>
            <a:r>
              <a:rPr lang="en-US" altLang="en-US" b="1" i="1" baseline="-25000" dirty="0"/>
              <a:t>i</a:t>
            </a:r>
            <a:r>
              <a:rPr lang="en-US" altLang="en-US" dirty="0"/>
              <a:t> generates a page fault,</a:t>
            </a:r>
          </a:p>
          <a:p>
            <a:pPr lvl="1"/>
            <a:r>
              <a:rPr lang="en-US" altLang="en-US" dirty="0"/>
              <a:t>select for replacement one of its frames</a:t>
            </a:r>
          </a:p>
          <a:p>
            <a:pPr lvl="1"/>
            <a:r>
              <a:rPr lang="en-US" altLang="en-US" dirty="0"/>
              <a:t>select for replacement a frame from a process with lower priority number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xmlns="" id="{2E6D5CCF-6012-4665-B4AD-2A86FA584C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6330" y="238161"/>
            <a:ext cx="772318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Memory Compression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xmlns="" id="{34495708-68AE-437E-9CE4-E4F80AD0D6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746" y="1093788"/>
            <a:ext cx="7641771" cy="6929437"/>
          </a:xfrm>
        </p:spPr>
        <p:txBody>
          <a:bodyPr/>
          <a:lstStyle/>
          <a:p>
            <a:r>
              <a:rPr lang="en-US" altLang="en-US" sz="1600" b="1" dirty="0">
                <a:solidFill>
                  <a:srgbClr val="0070C0"/>
                </a:solidFill>
              </a:rPr>
              <a:t>Memory compression  </a:t>
            </a:r>
            <a:r>
              <a:rPr lang="en-US" altLang="en-US" sz="1600" dirty="0"/>
              <a:t>--  rather than paging out modified frames to swap space, we compress several frames into a single frame, enabling the system to reduce memory usage without resorting to swapping pages.</a:t>
            </a:r>
          </a:p>
          <a:p>
            <a:r>
              <a:rPr lang="en-US" altLang="en-US" sz="1600" dirty="0"/>
              <a:t>Consider the following free-frame-list consisting of 6 frames</a:t>
            </a:r>
          </a:p>
          <a:p>
            <a:endParaRPr lang="en-US" altLang="en-US" sz="1600" dirty="0"/>
          </a:p>
          <a:p>
            <a:endParaRPr lang="en-US" altLang="en-US" sz="1600" dirty="0"/>
          </a:p>
          <a:p>
            <a:endParaRPr lang="en-US" altLang="en-US" sz="1600" dirty="0"/>
          </a:p>
          <a:p>
            <a:endParaRPr lang="en-US" altLang="en-US" sz="1600" dirty="0"/>
          </a:p>
          <a:p>
            <a:endParaRPr lang="en-US" altLang="en-US" sz="1600" dirty="0"/>
          </a:p>
          <a:p>
            <a:r>
              <a:rPr lang="en-US" altLang="en-US" sz="1600" dirty="0"/>
              <a:t>Assume that this number of free frames falls below a certain threshold that triggers page replacement.  The replacement algorithm (say, an LRU approximation algorithm) selects four frames -- 15, 3, 35, and 26 to place on the free-frame list. It first places these frames on a modified-frame list.  Typically, the modified-frame list would next be written to swap space, making the frames available to the free-frame list.  An alternative strategy is to compress a number of frames{\</a:t>
            </a:r>
            <a:r>
              <a:rPr lang="en-US" altLang="en-US" sz="1600" dirty="0" err="1"/>
              <a:t>mdash</a:t>
            </a:r>
            <a:r>
              <a:rPr lang="en-US" altLang="en-US" sz="1600" dirty="0"/>
              <a:t>}say, three{\</a:t>
            </a:r>
            <a:r>
              <a:rPr lang="en-US" altLang="en-US" sz="1600" dirty="0" err="1"/>
              <a:t>mdash</a:t>
            </a:r>
            <a:r>
              <a:rPr lang="en-US" altLang="en-US" sz="1600" dirty="0"/>
              <a:t>}and store their compressed versions n a single page frame.</a:t>
            </a:r>
          </a:p>
          <a:p>
            <a:endParaRPr lang="en-US" altLang="en-US" sz="1600" dirty="0"/>
          </a:p>
        </p:txBody>
      </p:sp>
      <p:pic>
        <p:nvPicPr>
          <p:cNvPr id="88068" name="Picture 4" descr="B:\os-book\os10-dir\Slides-WORK-area\Figures-dir\ch10\JPG-dir\10_24.jpg">
            <a:extLst>
              <a:ext uri="{FF2B5EF4-FFF2-40B4-BE49-F238E27FC236}">
                <a16:creationId xmlns:a16="http://schemas.microsoft.com/office/drawing/2014/main" xmlns="" id="{E3ED9481-4A42-4C37-AEDB-80B499BBF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052" y="2363949"/>
            <a:ext cx="4449763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xmlns="" id="{1BC5715A-B927-4EBF-A480-308710764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4282" y="238159"/>
            <a:ext cx="772318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Memory Compression (Cont.)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xmlns="" id="{FA8EC8F9-E77C-45B9-8E2B-6C2B67691A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5350" y="990600"/>
            <a:ext cx="7677150" cy="31242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An alternative to paging is </a:t>
            </a:r>
            <a:r>
              <a:rPr lang="en-US" altLang="en-US" b="1" dirty="0">
                <a:solidFill>
                  <a:srgbClr val="0070C0"/>
                </a:solidFill>
              </a:rPr>
              <a:t>memory compression</a:t>
            </a:r>
            <a:r>
              <a:rPr lang="en-US" altLang="en-US" dirty="0"/>
              <a:t>. </a:t>
            </a:r>
          </a:p>
          <a:p>
            <a:r>
              <a:rPr lang="en-US" altLang="en-US" dirty="0"/>
              <a:t>Rather than paging out modified frames to swap space, we compress several frames into a single frame, enabling the system to reduce memory usage without resorting to swapping pages.</a:t>
            </a:r>
          </a:p>
        </p:txBody>
      </p:sp>
      <p:pic>
        <p:nvPicPr>
          <p:cNvPr id="89092" name="Picture 2" descr="B:\os-book\os10-dir\Slides-WORK-area\Figures-dir\ch10\JPG-dir\10_25.jpg">
            <a:extLst>
              <a:ext uri="{FF2B5EF4-FFF2-40B4-BE49-F238E27FC236}">
                <a16:creationId xmlns:a16="http://schemas.microsoft.com/office/drawing/2014/main" xmlns="" id="{C6DF927E-FBE8-46C4-A428-2179BD17E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4113213"/>
            <a:ext cx="5159375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en-US" altLang="en-US" dirty="0"/>
              <a:t>End of </a:t>
            </a:r>
            <a:r>
              <a:rPr lang="en-US" altLang="en-US"/>
              <a:t>Chapter </a:t>
            </a:r>
            <a:r>
              <a:rPr lang="en-US" altLang="en-US" smtClean="0"/>
              <a:t>10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8531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762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Shared Library Using Virtual Memory</a:t>
            </a:r>
            <a:endParaRPr lang="en-US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C513F0E0-9020-4F02-8008-BA6516EC25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7316955" cy="483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S Templat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 Template</Template>
  <TotalTime>481</TotalTime>
  <Words>4395</Words>
  <Application>Microsoft Office PowerPoint</Application>
  <PresentationFormat>On-screen Show (4:3)</PresentationFormat>
  <Paragraphs>654</Paragraphs>
  <Slides>86</Slides>
  <Notes>64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88" baseType="lpstr">
      <vt:lpstr>OS Template</vt:lpstr>
      <vt:lpstr>Equation</vt:lpstr>
      <vt:lpstr>Chapter 10:  Virtual Memory</vt:lpstr>
      <vt:lpstr>Chapter 10:  Virtual Memory</vt:lpstr>
      <vt:lpstr>Objectives</vt:lpstr>
      <vt:lpstr>Background</vt:lpstr>
      <vt:lpstr>Virtual memory </vt:lpstr>
      <vt:lpstr>Virtual memory  (Cont.)</vt:lpstr>
      <vt:lpstr>Virtual Memory That is Larger Than Physical Memory</vt:lpstr>
      <vt:lpstr>Virtual-address Space</vt:lpstr>
      <vt:lpstr>Shared Library Using Virtual Memory</vt:lpstr>
      <vt:lpstr>Demand Paging</vt:lpstr>
      <vt:lpstr>Demand Paging</vt:lpstr>
      <vt:lpstr>Basic Concepts</vt:lpstr>
      <vt:lpstr>Valid-Invalid Bit</vt:lpstr>
      <vt:lpstr>Page Table When Some Pages Are Not in Main Memory</vt:lpstr>
      <vt:lpstr>Steps in Handling Page Fault</vt:lpstr>
      <vt:lpstr>Steps in Handling a Page Fault (Cont.)</vt:lpstr>
      <vt:lpstr>Steps in Handling a Page Fault (Cont.)</vt:lpstr>
      <vt:lpstr>Aspects of Demand Paging</vt:lpstr>
      <vt:lpstr>Instruction Restart</vt:lpstr>
      <vt:lpstr>Free-Frame List</vt:lpstr>
      <vt:lpstr>Stages in Demand Paging – Worse Case</vt:lpstr>
      <vt:lpstr>Stages in Demand Paging  (Cont.)</vt:lpstr>
      <vt:lpstr>Performance of Demand Paging</vt:lpstr>
      <vt:lpstr>Demand Paging Example</vt:lpstr>
      <vt:lpstr>Demand Paging Optimizations</vt:lpstr>
      <vt:lpstr>Copy-on-Write</vt:lpstr>
      <vt:lpstr>Before Process 1 Modifies Page C</vt:lpstr>
      <vt:lpstr>After Process 1 Modifies Page C</vt:lpstr>
      <vt:lpstr>What Happens if There is no Free Frame?</vt:lpstr>
      <vt:lpstr>Page Replacement</vt:lpstr>
      <vt:lpstr>Page Replacement</vt:lpstr>
      <vt:lpstr>Basic Page Replacement</vt:lpstr>
      <vt:lpstr>Page Replacement</vt:lpstr>
      <vt:lpstr>Page and Frame Replacement Algorithms</vt:lpstr>
      <vt:lpstr>Graph of Page Faults Versus the Number of Frames</vt:lpstr>
      <vt:lpstr>First-In-First-Out (FIFO) Algorithm</vt:lpstr>
      <vt:lpstr>FIFO Illustrating Belady’s Anomaly</vt:lpstr>
      <vt:lpstr>Optimal Algorithm</vt:lpstr>
      <vt:lpstr>Least Recently Used (LRU) Algorithm</vt:lpstr>
      <vt:lpstr>LRU Algorithm (Cont.)</vt:lpstr>
      <vt:lpstr>LRU Algorithm (Cont.)</vt:lpstr>
      <vt:lpstr>LRU Approximation Algorithms</vt:lpstr>
      <vt:lpstr>LRU Approximation Algorithms (cont.)</vt:lpstr>
      <vt:lpstr>Second-chance Algorithm</vt:lpstr>
      <vt:lpstr>Enhanced Second-Chance Algorithm</vt:lpstr>
      <vt:lpstr>Counting Algorithms</vt:lpstr>
      <vt:lpstr>Page-Buffering Algorithms</vt:lpstr>
      <vt:lpstr>Applications and Page Replacement</vt:lpstr>
      <vt:lpstr>Allocation of Frames</vt:lpstr>
      <vt:lpstr>Fixed Allocation</vt:lpstr>
      <vt:lpstr>Global vs. Local Allocation</vt:lpstr>
      <vt:lpstr>Reclaiming Pages</vt:lpstr>
      <vt:lpstr>Reclaiming Pages Example </vt:lpstr>
      <vt:lpstr>Non-Uniform Memory Access</vt:lpstr>
      <vt:lpstr>Thrashing</vt:lpstr>
      <vt:lpstr>Thrashing (Cont.)</vt:lpstr>
      <vt:lpstr>Demand Paging and Thrashing </vt:lpstr>
      <vt:lpstr>Locality In A Memory-Reference Pattern</vt:lpstr>
      <vt:lpstr>Working-Set Model</vt:lpstr>
      <vt:lpstr>Working-Set Model (Cont.)</vt:lpstr>
      <vt:lpstr>Keeping Track of the Working Set</vt:lpstr>
      <vt:lpstr>Page-Fault Frequency</vt:lpstr>
      <vt:lpstr>Working Sets and Page Fault Rates</vt:lpstr>
      <vt:lpstr>Allocating Kernel Memory</vt:lpstr>
      <vt:lpstr>Buddy System</vt:lpstr>
      <vt:lpstr>Buddy System Allocator</vt:lpstr>
      <vt:lpstr>Slab Allocator</vt:lpstr>
      <vt:lpstr>Slab Allocation</vt:lpstr>
      <vt:lpstr>Slab Allocator in Linux</vt:lpstr>
      <vt:lpstr>Slab Allocator in Linux (Cont.)</vt:lpstr>
      <vt:lpstr>Other Considerations</vt:lpstr>
      <vt:lpstr>Prepaging</vt:lpstr>
      <vt:lpstr>Page Size</vt:lpstr>
      <vt:lpstr>TLB Reach </vt:lpstr>
      <vt:lpstr>Program Structure</vt:lpstr>
      <vt:lpstr>I/O interlock</vt:lpstr>
      <vt:lpstr>Operating System Examples</vt:lpstr>
      <vt:lpstr>Windows</vt:lpstr>
      <vt:lpstr>Solaris </vt:lpstr>
      <vt:lpstr>Solaris 2 Page Scanner</vt:lpstr>
      <vt:lpstr>Performance of Demand Paging</vt:lpstr>
      <vt:lpstr>Need For Page Replacement</vt:lpstr>
      <vt:lpstr>Priority Allocation</vt:lpstr>
      <vt:lpstr>Memory Compression</vt:lpstr>
      <vt:lpstr>Memory Compression (Cont.)</vt:lpstr>
      <vt:lpstr>End of Chapter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10:  Virtual Memory</dc:title>
  <dc:creator>user</dc:creator>
  <cp:lastModifiedBy>user</cp:lastModifiedBy>
  <cp:revision>41</cp:revision>
  <dcterms:created xsi:type="dcterms:W3CDTF">2022-04-11T05:36:34Z</dcterms:created>
  <dcterms:modified xsi:type="dcterms:W3CDTF">2022-04-27T10:56:55Z</dcterms:modified>
</cp:coreProperties>
</file>