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sldIdLst>
    <p:sldId id="256" r:id="rId2"/>
    <p:sldId id="314" r:id="rId3"/>
    <p:sldId id="315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191" autoAdjust="0"/>
    <p:restoredTop sz="94660"/>
  </p:normalViewPr>
  <p:slideViewPr>
    <p:cSldViewPr snapToGrid="0">
      <p:cViewPr>
        <p:scale>
          <a:sx n="80" d="100"/>
          <a:sy n="80" d="100"/>
        </p:scale>
        <p:origin x="-16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emf"/><Relationship Id="rId1" Type="http://schemas.openxmlformats.org/officeDocument/2006/relationships/image" Target="../media/image8.emf"/><Relationship Id="rId5" Type="http://schemas.openxmlformats.org/officeDocument/2006/relationships/image" Target="../media/image12.wmf"/><Relationship Id="rId4" Type="http://schemas.openxmlformats.org/officeDocument/2006/relationships/image" Target="../media/image11.e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wmf"/><Relationship Id="rId2" Type="http://schemas.openxmlformats.org/officeDocument/2006/relationships/image" Target="../media/image50.wmf"/><Relationship Id="rId1" Type="http://schemas.openxmlformats.org/officeDocument/2006/relationships/image" Target="../media/image49.wmf"/><Relationship Id="rId5" Type="http://schemas.openxmlformats.org/officeDocument/2006/relationships/image" Target="../media/image53.wmf"/><Relationship Id="rId4" Type="http://schemas.openxmlformats.org/officeDocument/2006/relationships/image" Target="../media/image52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wmf"/><Relationship Id="rId1" Type="http://schemas.openxmlformats.org/officeDocument/2006/relationships/image" Target="../media/image54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9.wmf"/><Relationship Id="rId2" Type="http://schemas.openxmlformats.org/officeDocument/2006/relationships/image" Target="../media/image58.wmf"/><Relationship Id="rId1" Type="http://schemas.openxmlformats.org/officeDocument/2006/relationships/image" Target="../media/image57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1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63.emf"/><Relationship Id="rId1" Type="http://schemas.openxmlformats.org/officeDocument/2006/relationships/image" Target="../media/image62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8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2.e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79.emf"/><Relationship Id="rId2" Type="http://schemas.openxmlformats.org/officeDocument/2006/relationships/image" Target="../media/image78.emf"/><Relationship Id="rId1" Type="http://schemas.openxmlformats.org/officeDocument/2006/relationships/image" Target="../media/image77.wmf"/><Relationship Id="rId4" Type="http://schemas.openxmlformats.org/officeDocument/2006/relationships/image" Target="../media/image80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7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89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91.emf"/></Relationships>
</file>

<file path=ppt/drawings/_rels/vmlDrawing2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4.emf"/><Relationship Id="rId1" Type="http://schemas.openxmlformats.org/officeDocument/2006/relationships/image" Target="../media/image9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0.wmf"/><Relationship Id="rId4" Type="http://schemas.openxmlformats.org/officeDocument/2006/relationships/image" Target="../media/image17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47.emf"/><Relationship Id="rId1" Type="http://schemas.openxmlformats.org/officeDocument/2006/relationships/image" Target="../media/image4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E4F635-0AEF-4E77-B06B-AFB07FA4C47F}" type="datetimeFigureOut">
              <a:rPr lang="en-IN" smtClean="0"/>
              <a:t>19-02-2023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33F682-D31D-4127-82A6-5FA2BB7EEC2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16570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fld id="{866EE013-6249-4D9F-A070-F79191A3E97B}" type="slidenum">
              <a:rPr lang="en-US" altLang="zh-TW" sz="1200">
                <a:solidFill>
                  <a:srgbClr val="000000"/>
                </a:solidFill>
                <a:ea typeface="新細明體" charset="-120"/>
              </a:rPr>
              <a:pPr/>
              <a:t>18</a:t>
            </a:fld>
            <a:endParaRPr lang="zh-TW" sz="1200">
              <a:solidFill>
                <a:srgbClr val="000000"/>
              </a:solidFill>
              <a:ea typeface="新細明體" charset="-120"/>
            </a:endParaRPr>
          </a:p>
        </p:txBody>
      </p:sp>
      <p:sp>
        <p:nvSpPr>
          <p:cNvPr id="7475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475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fld id="{39E1822A-3551-41BB-8EB3-DA0A431B2C0E}" type="slidenum">
              <a:rPr lang="en-US" altLang="zh-TW" sz="1200">
                <a:solidFill>
                  <a:srgbClr val="000000"/>
                </a:solidFill>
                <a:ea typeface="新細明體" charset="-120"/>
              </a:rPr>
              <a:pPr/>
              <a:t>27</a:t>
            </a:fld>
            <a:endParaRPr lang="zh-TW" sz="1200">
              <a:solidFill>
                <a:srgbClr val="000000"/>
              </a:solidFill>
              <a:ea typeface="新細明體" charset="-120"/>
            </a:endParaRPr>
          </a:p>
        </p:txBody>
      </p:sp>
      <p:sp>
        <p:nvSpPr>
          <p:cNvPr id="8499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499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fld id="{0EB69D3B-1856-4115-86D7-565428914C87}" type="slidenum">
              <a:rPr lang="en-US" altLang="zh-TW" sz="1200">
                <a:solidFill>
                  <a:srgbClr val="000000"/>
                </a:solidFill>
                <a:ea typeface="新細明體" charset="-120"/>
              </a:rPr>
              <a:pPr/>
              <a:t>28</a:t>
            </a:fld>
            <a:endParaRPr lang="zh-TW" sz="1200">
              <a:solidFill>
                <a:srgbClr val="000000"/>
              </a:solidFill>
              <a:ea typeface="新細明體" charset="-120"/>
            </a:endParaRPr>
          </a:p>
        </p:txBody>
      </p:sp>
      <p:sp>
        <p:nvSpPr>
          <p:cNvPr id="8601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602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fld id="{FC544A9C-9688-4565-B7AE-D37E7DF2A986}" type="slidenum">
              <a:rPr lang="en-US" altLang="zh-TW" sz="1200">
                <a:solidFill>
                  <a:srgbClr val="000000"/>
                </a:solidFill>
                <a:ea typeface="新細明體" charset="-120"/>
              </a:rPr>
              <a:pPr/>
              <a:t>29</a:t>
            </a:fld>
            <a:endParaRPr lang="zh-TW" sz="1200">
              <a:solidFill>
                <a:srgbClr val="000000"/>
              </a:solidFill>
              <a:ea typeface="新細明體" charset="-120"/>
            </a:endParaRPr>
          </a:p>
        </p:txBody>
      </p:sp>
      <p:sp>
        <p:nvSpPr>
          <p:cNvPr id="8704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704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fld id="{C2213CCA-104E-4912-BE65-8CD66FE6DBBA}" type="slidenum">
              <a:rPr lang="en-US" altLang="zh-TW" sz="1200">
                <a:solidFill>
                  <a:srgbClr val="000000"/>
                </a:solidFill>
                <a:ea typeface="新細明體" charset="-120"/>
              </a:rPr>
              <a:pPr/>
              <a:t>30</a:t>
            </a:fld>
            <a:endParaRPr lang="zh-TW" sz="1200">
              <a:solidFill>
                <a:srgbClr val="000000"/>
              </a:solidFill>
              <a:ea typeface="新細明體" charset="-120"/>
            </a:endParaRPr>
          </a:p>
        </p:txBody>
      </p:sp>
      <p:sp>
        <p:nvSpPr>
          <p:cNvPr id="8806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806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fld id="{125155E4-08C8-46E7-A01C-E958AFE166F3}" type="slidenum">
              <a:rPr lang="en-US" altLang="zh-TW" sz="1200">
                <a:solidFill>
                  <a:srgbClr val="000000"/>
                </a:solidFill>
                <a:ea typeface="新細明體" charset="-120"/>
              </a:rPr>
              <a:pPr/>
              <a:t>31</a:t>
            </a:fld>
            <a:endParaRPr lang="zh-TW" sz="1200">
              <a:solidFill>
                <a:srgbClr val="000000"/>
              </a:solidFill>
              <a:ea typeface="新細明體" charset="-120"/>
            </a:endParaRPr>
          </a:p>
        </p:txBody>
      </p:sp>
      <p:sp>
        <p:nvSpPr>
          <p:cNvPr id="8909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909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fld id="{B807FD4B-0FCE-475C-921D-640B672C81BE}" type="slidenum">
              <a:rPr lang="en-US" altLang="zh-TW" sz="1200">
                <a:solidFill>
                  <a:srgbClr val="000000"/>
                </a:solidFill>
                <a:ea typeface="新細明體" charset="-120"/>
              </a:rPr>
              <a:pPr/>
              <a:t>32</a:t>
            </a:fld>
            <a:endParaRPr lang="zh-TW" sz="1200">
              <a:solidFill>
                <a:srgbClr val="000000"/>
              </a:solidFill>
              <a:ea typeface="新細明體" charset="-120"/>
            </a:endParaRPr>
          </a:p>
        </p:txBody>
      </p:sp>
      <p:sp>
        <p:nvSpPr>
          <p:cNvPr id="9011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011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fld id="{9948029C-17E8-48D3-84CD-2D7062E2A980}" type="slidenum">
              <a:rPr lang="en-US" altLang="zh-TW" sz="1200">
                <a:solidFill>
                  <a:srgbClr val="000000"/>
                </a:solidFill>
                <a:ea typeface="新細明體" charset="-120"/>
              </a:rPr>
              <a:pPr/>
              <a:t>33</a:t>
            </a:fld>
            <a:endParaRPr lang="zh-TW" sz="1200">
              <a:solidFill>
                <a:srgbClr val="000000"/>
              </a:solidFill>
              <a:ea typeface="新細明體" charset="-120"/>
            </a:endParaRPr>
          </a:p>
        </p:txBody>
      </p:sp>
      <p:sp>
        <p:nvSpPr>
          <p:cNvPr id="9113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114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fld id="{0F410820-1C76-4FAA-B670-BCEE33329FF7}" type="slidenum">
              <a:rPr lang="en-US" altLang="zh-TW" sz="1200">
                <a:solidFill>
                  <a:srgbClr val="000000"/>
                </a:solidFill>
                <a:ea typeface="新細明體" charset="-120"/>
              </a:rPr>
              <a:pPr/>
              <a:t>34</a:t>
            </a:fld>
            <a:endParaRPr lang="zh-TW" sz="1200">
              <a:solidFill>
                <a:srgbClr val="000000"/>
              </a:solidFill>
              <a:ea typeface="新細明體" charset="-120"/>
            </a:endParaRPr>
          </a:p>
        </p:txBody>
      </p:sp>
      <p:sp>
        <p:nvSpPr>
          <p:cNvPr id="9216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216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fld id="{D7C08C5F-B313-4C32-A1A2-04B5CF73E647}" type="slidenum">
              <a:rPr lang="en-US" altLang="zh-TW" sz="1200">
                <a:solidFill>
                  <a:srgbClr val="000000"/>
                </a:solidFill>
                <a:ea typeface="新細明體" charset="-120"/>
              </a:rPr>
              <a:pPr/>
              <a:t>35</a:t>
            </a:fld>
            <a:endParaRPr lang="zh-TW" sz="1200">
              <a:solidFill>
                <a:srgbClr val="000000"/>
              </a:solidFill>
              <a:ea typeface="新細明體" charset="-120"/>
            </a:endParaRPr>
          </a:p>
        </p:txBody>
      </p:sp>
      <p:sp>
        <p:nvSpPr>
          <p:cNvPr id="9318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318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fld id="{6CBAA563-CD4C-457A-90ED-D2635782117C}" type="slidenum">
              <a:rPr lang="en-US" altLang="zh-TW" sz="1200">
                <a:solidFill>
                  <a:srgbClr val="000000"/>
                </a:solidFill>
                <a:ea typeface="新細明體" charset="-120"/>
              </a:rPr>
              <a:pPr/>
              <a:t>36</a:t>
            </a:fld>
            <a:endParaRPr lang="zh-TW" sz="1200">
              <a:solidFill>
                <a:srgbClr val="000000"/>
              </a:solidFill>
              <a:ea typeface="新細明體" charset="-120"/>
            </a:endParaRPr>
          </a:p>
        </p:txBody>
      </p:sp>
      <p:sp>
        <p:nvSpPr>
          <p:cNvPr id="9421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421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fld id="{550FDD1A-484B-4336-A1D1-A4A8523333B6}" type="slidenum">
              <a:rPr lang="en-US" altLang="zh-TW" sz="1200">
                <a:solidFill>
                  <a:srgbClr val="000000"/>
                </a:solidFill>
                <a:ea typeface="新細明體" charset="-120"/>
              </a:rPr>
              <a:pPr/>
              <a:t>19</a:t>
            </a:fld>
            <a:endParaRPr lang="zh-TW" sz="1200">
              <a:solidFill>
                <a:srgbClr val="000000"/>
              </a:solidFill>
              <a:ea typeface="新細明體" charset="-120"/>
            </a:endParaRPr>
          </a:p>
        </p:txBody>
      </p:sp>
      <p:sp>
        <p:nvSpPr>
          <p:cNvPr id="7680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680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fld id="{7A75ABD1-9DFC-4F85-9B5B-16A170F376E0}" type="slidenum">
              <a:rPr lang="en-US" altLang="zh-TW" sz="1200">
                <a:solidFill>
                  <a:srgbClr val="000000"/>
                </a:solidFill>
                <a:ea typeface="新細明體" charset="-120"/>
              </a:rPr>
              <a:pPr/>
              <a:t>37</a:t>
            </a:fld>
            <a:endParaRPr lang="zh-TW" sz="1200">
              <a:solidFill>
                <a:srgbClr val="000000"/>
              </a:solidFill>
              <a:ea typeface="新細明體" charset="-120"/>
            </a:endParaRPr>
          </a:p>
        </p:txBody>
      </p:sp>
      <p:sp>
        <p:nvSpPr>
          <p:cNvPr id="952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52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fld id="{4B5952EF-3A00-477D-A966-D00662493CDF}" type="slidenum">
              <a:rPr lang="en-US" altLang="zh-TW" sz="1200">
                <a:solidFill>
                  <a:srgbClr val="000000"/>
                </a:solidFill>
                <a:ea typeface="新細明體" charset="-120"/>
              </a:rPr>
              <a:pPr/>
              <a:t>38</a:t>
            </a:fld>
            <a:endParaRPr lang="zh-TW" sz="1200">
              <a:solidFill>
                <a:srgbClr val="000000"/>
              </a:solidFill>
              <a:ea typeface="新細明體" charset="-120"/>
            </a:endParaRPr>
          </a:p>
        </p:txBody>
      </p:sp>
      <p:sp>
        <p:nvSpPr>
          <p:cNvPr id="9625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626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fld id="{171CD9D5-306F-4443-A959-40032B5F89D4}" type="slidenum">
              <a:rPr lang="en-US" altLang="zh-TW" sz="1200">
                <a:solidFill>
                  <a:srgbClr val="000000"/>
                </a:solidFill>
                <a:ea typeface="新細明體" charset="-120"/>
              </a:rPr>
              <a:pPr/>
              <a:t>39</a:t>
            </a:fld>
            <a:endParaRPr lang="zh-TW" sz="1200">
              <a:solidFill>
                <a:srgbClr val="000000"/>
              </a:solidFill>
              <a:ea typeface="新細明體" charset="-120"/>
            </a:endParaRPr>
          </a:p>
        </p:txBody>
      </p:sp>
      <p:sp>
        <p:nvSpPr>
          <p:cNvPr id="9728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728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fld id="{F7309CA3-07F8-4CEC-837A-82BE516D8191}" type="slidenum">
              <a:rPr lang="en-US" altLang="zh-TW" sz="1200">
                <a:solidFill>
                  <a:srgbClr val="000000"/>
                </a:solidFill>
                <a:ea typeface="新細明體" charset="-120"/>
              </a:rPr>
              <a:pPr/>
              <a:t>40</a:t>
            </a:fld>
            <a:endParaRPr lang="zh-TW" sz="1200">
              <a:solidFill>
                <a:srgbClr val="000000"/>
              </a:solidFill>
              <a:ea typeface="新細明體" charset="-120"/>
            </a:endParaRPr>
          </a:p>
        </p:txBody>
      </p:sp>
      <p:sp>
        <p:nvSpPr>
          <p:cNvPr id="9830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830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fld id="{0FE201A3-50E3-4BB2-9E05-61675D8B4845}" type="slidenum">
              <a:rPr lang="en-US" altLang="zh-TW" sz="1200">
                <a:solidFill>
                  <a:srgbClr val="000000"/>
                </a:solidFill>
                <a:ea typeface="新細明體" charset="-120"/>
              </a:rPr>
              <a:pPr/>
              <a:t>41</a:t>
            </a:fld>
            <a:endParaRPr lang="zh-TW" sz="1200">
              <a:solidFill>
                <a:srgbClr val="000000"/>
              </a:solidFill>
              <a:ea typeface="新細明體" charset="-120"/>
            </a:endParaRPr>
          </a:p>
        </p:txBody>
      </p:sp>
      <p:sp>
        <p:nvSpPr>
          <p:cNvPr id="9933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933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fld id="{C8B4342C-C84A-4204-AF3C-C879D946A643}" type="slidenum">
              <a:rPr lang="en-US" altLang="zh-TW" sz="1200">
                <a:solidFill>
                  <a:srgbClr val="000000"/>
                </a:solidFill>
                <a:ea typeface="新細明體" charset="-120"/>
              </a:rPr>
              <a:pPr/>
              <a:t>42</a:t>
            </a:fld>
            <a:endParaRPr lang="zh-TW" sz="1200">
              <a:solidFill>
                <a:srgbClr val="000000"/>
              </a:solidFill>
              <a:ea typeface="新細明體" charset="-120"/>
            </a:endParaRPr>
          </a:p>
        </p:txBody>
      </p:sp>
      <p:sp>
        <p:nvSpPr>
          <p:cNvPr id="10035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035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fld id="{72A49F12-913A-405A-9834-E12E1B62D0B1}" type="slidenum">
              <a:rPr lang="en-US" altLang="zh-TW" sz="1200">
                <a:solidFill>
                  <a:srgbClr val="000000"/>
                </a:solidFill>
                <a:ea typeface="新細明體" charset="-120"/>
              </a:rPr>
              <a:pPr/>
              <a:t>43</a:t>
            </a:fld>
            <a:endParaRPr lang="zh-TW" sz="1200">
              <a:solidFill>
                <a:srgbClr val="000000"/>
              </a:solidFill>
              <a:ea typeface="新細明體" charset="-120"/>
            </a:endParaRPr>
          </a:p>
        </p:txBody>
      </p:sp>
      <p:sp>
        <p:nvSpPr>
          <p:cNvPr id="10137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138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fld id="{041E1287-FFD4-4163-B5CF-095C9D26C7A3}" type="slidenum">
              <a:rPr lang="en-US" altLang="zh-TW" sz="1200">
                <a:solidFill>
                  <a:srgbClr val="000000"/>
                </a:solidFill>
                <a:ea typeface="新細明體" charset="-120"/>
              </a:rPr>
              <a:pPr/>
              <a:t>44</a:t>
            </a:fld>
            <a:endParaRPr lang="zh-TW" sz="1200">
              <a:solidFill>
                <a:srgbClr val="000000"/>
              </a:solidFill>
              <a:ea typeface="新細明體" charset="-120"/>
            </a:endParaRPr>
          </a:p>
        </p:txBody>
      </p:sp>
      <p:sp>
        <p:nvSpPr>
          <p:cNvPr id="10240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0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fld id="{A876CB5F-3ECA-49F1-BC71-3186CA3FC022}" type="slidenum">
              <a:rPr lang="en-US" altLang="zh-TW" sz="1200">
                <a:solidFill>
                  <a:srgbClr val="000000"/>
                </a:solidFill>
                <a:ea typeface="新細明體" charset="-120"/>
              </a:rPr>
              <a:pPr/>
              <a:t>45</a:t>
            </a:fld>
            <a:endParaRPr lang="zh-TW" sz="1200">
              <a:solidFill>
                <a:srgbClr val="000000"/>
              </a:solidFill>
              <a:ea typeface="新細明體" charset="-120"/>
            </a:endParaRPr>
          </a:p>
        </p:txBody>
      </p:sp>
      <p:sp>
        <p:nvSpPr>
          <p:cNvPr id="10342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342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fld id="{23496426-DE91-45F0-8C08-D88762FCEEF9}" type="slidenum">
              <a:rPr lang="en-US" altLang="zh-TW" sz="1200">
                <a:solidFill>
                  <a:srgbClr val="000000"/>
                </a:solidFill>
                <a:ea typeface="新細明體" charset="-120"/>
              </a:rPr>
              <a:pPr/>
              <a:t>46</a:t>
            </a:fld>
            <a:endParaRPr lang="zh-TW" sz="1200">
              <a:solidFill>
                <a:srgbClr val="000000"/>
              </a:solidFill>
              <a:ea typeface="新細明體" charset="-120"/>
            </a:endParaRPr>
          </a:p>
        </p:txBody>
      </p:sp>
      <p:sp>
        <p:nvSpPr>
          <p:cNvPr id="10445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445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fld id="{E9D0DF55-278F-44CC-8D3E-15F2729D6C7A}" type="slidenum">
              <a:rPr lang="en-US" altLang="zh-TW" sz="1200">
                <a:solidFill>
                  <a:srgbClr val="000000"/>
                </a:solidFill>
                <a:ea typeface="新細明體" charset="-120"/>
              </a:rPr>
              <a:pPr/>
              <a:t>20</a:t>
            </a:fld>
            <a:endParaRPr lang="zh-TW" sz="1200">
              <a:solidFill>
                <a:srgbClr val="000000"/>
              </a:solidFill>
              <a:ea typeface="新細明體" charset="-120"/>
            </a:endParaRPr>
          </a:p>
        </p:txBody>
      </p:sp>
      <p:sp>
        <p:nvSpPr>
          <p:cNvPr id="7782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782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fld id="{64C05F6E-3C04-4731-88AD-BE1A76A32341}" type="slidenum">
              <a:rPr lang="en-US" altLang="zh-TW" sz="1200">
                <a:solidFill>
                  <a:srgbClr val="000000"/>
                </a:solidFill>
                <a:ea typeface="新細明體" charset="-120"/>
              </a:rPr>
              <a:pPr/>
              <a:t>47</a:t>
            </a:fld>
            <a:endParaRPr lang="zh-TW" sz="1200">
              <a:solidFill>
                <a:srgbClr val="000000"/>
              </a:solidFill>
              <a:ea typeface="新細明體" charset="-120"/>
            </a:endParaRPr>
          </a:p>
        </p:txBody>
      </p:sp>
      <p:sp>
        <p:nvSpPr>
          <p:cNvPr id="10547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547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fld id="{DEE9DAD6-0410-4BDE-9CBF-FC8DEF677C9A}" type="slidenum">
              <a:rPr lang="en-US" altLang="zh-TW" sz="1200">
                <a:solidFill>
                  <a:srgbClr val="000000"/>
                </a:solidFill>
                <a:ea typeface="新細明體" charset="-120"/>
              </a:rPr>
              <a:pPr/>
              <a:t>48</a:t>
            </a:fld>
            <a:endParaRPr lang="zh-TW" sz="1200">
              <a:solidFill>
                <a:srgbClr val="000000"/>
              </a:solidFill>
              <a:ea typeface="新細明體" charset="-120"/>
            </a:endParaRPr>
          </a:p>
        </p:txBody>
      </p:sp>
      <p:sp>
        <p:nvSpPr>
          <p:cNvPr id="10649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650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fld id="{CC80767C-F9FD-4CDF-9715-97ADBAD4154C}" type="slidenum">
              <a:rPr lang="en-US" altLang="zh-TW" sz="1200">
                <a:solidFill>
                  <a:srgbClr val="000000"/>
                </a:solidFill>
                <a:ea typeface="新細明體" charset="-120"/>
              </a:rPr>
              <a:pPr/>
              <a:t>49</a:t>
            </a:fld>
            <a:endParaRPr lang="zh-TW" sz="1200">
              <a:solidFill>
                <a:srgbClr val="000000"/>
              </a:solidFill>
              <a:ea typeface="新細明體" charset="-120"/>
            </a:endParaRPr>
          </a:p>
        </p:txBody>
      </p:sp>
      <p:sp>
        <p:nvSpPr>
          <p:cNvPr id="10752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752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fld id="{C06DC752-3DBB-495B-A3B8-B6EF9A2E27ED}" type="slidenum">
              <a:rPr lang="en-US" altLang="zh-TW" sz="1200">
                <a:solidFill>
                  <a:srgbClr val="000000"/>
                </a:solidFill>
                <a:ea typeface="新細明體" charset="-120"/>
              </a:rPr>
              <a:pPr/>
              <a:t>50</a:t>
            </a:fld>
            <a:endParaRPr lang="zh-TW" sz="1200">
              <a:solidFill>
                <a:srgbClr val="000000"/>
              </a:solidFill>
              <a:ea typeface="新細明體" charset="-120"/>
            </a:endParaRPr>
          </a:p>
        </p:txBody>
      </p:sp>
      <p:sp>
        <p:nvSpPr>
          <p:cNvPr id="10854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854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fld id="{382B2F21-3B85-4078-8BA7-9F7EBC072A1B}" type="slidenum">
              <a:rPr lang="en-US" altLang="zh-TW" sz="1200">
                <a:solidFill>
                  <a:srgbClr val="000000"/>
                </a:solidFill>
                <a:ea typeface="新細明體" charset="-120"/>
              </a:rPr>
              <a:pPr/>
              <a:t>51</a:t>
            </a:fld>
            <a:endParaRPr lang="zh-TW" sz="1200">
              <a:solidFill>
                <a:srgbClr val="000000"/>
              </a:solidFill>
              <a:ea typeface="新細明體" charset="-120"/>
            </a:endParaRPr>
          </a:p>
        </p:txBody>
      </p:sp>
      <p:sp>
        <p:nvSpPr>
          <p:cNvPr id="10957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957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fld id="{619A18CC-F748-49AB-815F-BD9F51438245}" type="slidenum">
              <a:rPr lang="en-US" altLang="zh-TW" sz="1200">
                <a:solidFill>
                  <a:srgbClr val="000000"/>
                </a:solidFill>
                <a:ea typeface="新細明體" charset="-120"/>
              </a:rPr>
              <a:pPr/>
              <a:t>52</a:t>
            </a:fld>
            <a:endParaRPr lang="zh-TW" sz="1200">
              <a:solidFill>
                <a:srgbClr val="000000"/>
              </a:solidFill>
              <a:ea typeface="新細明體" charset="-120"/>
            </a:endParaRPr>
          </a:p>
        </p:txBody>
      </p:sp>
      <p:sp>
        <p:nvSpPr>
          <p:cNvPr id="11059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059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fld id="{89CC16E3-52B4-405E-8C6D-6959BCA5B37E}" type="slidenum">
              <a:rPr lang="en-US" altLang="zh-TW" sz="1200">
                <a:solidFill>
                  <a:srgbClr val="000000"/>
                </a:solidFill>
                <a:ea typeface="新細明體" charset="-120"/>
              </a:rPr>
              <a:pPr/>
              <a:t>53</a:t>
            </a:fld>
            <a:endParaRPr lang="zh-TW" sz="1200">
              <a:solidFill>
                <a:srgbClr val="000000"/>
              </a:solidFill>
              <a:ea typeface="新細明體" charset="-120"/>
            </a:endParaRPr>
          </a:p>
        </p:txBody>
      </p:sp>
      <p:sp>
        <p:nvSpPr>
          <p:cNvPr id="11161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162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fld id="{E0E29525-D8E9-458C-AAA3-ABE8B0BAF7A9}" type="slidenum">
              <a:rPr lang="en-US" altLang="zh-TW" sz="1200">
                <a:solidFill>
                  <a:srgbClr val="000000"/>
                </a:solidFill>
                <a:ea typeface="新細明體" charset="-120"/>
              </a:rPr>
              <a:pPr/>
              <a:t>54</a:t>
            </a:fld>
            <a:endParaRPr lang="zh-TW" sz="1200">
              <a:solidFill>
                <a:srgbClr val="000000"/>
              </a:solidFill>
              <a:ea typeface="新細明體" charset="-120"/>
            </a:endParaRPr>
          </a:p>
        </p:txBody>
      </p:sp>
      <p:sp>
        <p:nvSpPr>
          <p:cNvPr id="11264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264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fld id="{FE5C2159-8970-4171-9EA8-5B01DE36E615}" type="slidenum">
              <a:rPr lang="en-US" altLang="zh-TW" sz="1200">
                <a:solidFill>
                  <a:srgbClr val="000000"/>
                </a:solidFill>
                <a:ea typeface="新細明體" charset="-120"/>
              </a:rPr>
              <a:pPr/>
              <a:t>55</a:t>
            </a:fld>
            <a:endParaRPr lang="zh-TW" sz="1200">
              <a:solidFill>
                <a:srgbClr val="000000"/>
              </a:solidFill>
              <a:ea typeface="新細明體" charset="-120"/>
            </a:endParaRPr>
          </a:p>
        </p:txBody>
      </p:sp>
      <p:sp>
        <p:nvSpPr>
          <p:cNvPr id="11366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366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fld id="{24FB2EE7-8FDD-4226-8E0C-1534549B3F3B}" type="slidenum">
              <a:rPr lang="en-US" altLang="zh-TW" sz="1200">
                <a:solidFill>
                  <a:srgbClr val="000000"/>
                </a:solidFill>
                <a:ea typeface="新細明體" charset="-120"/>
              </a:rPr>
              <a:pPr/>
              <a:t>56</a:t>
            </a:fld>
            <a:endParaRPr lang="zh-TW" sz="1200">
              <a:solidFill>
                <a:srgbClr val="000000"/>
              </a:solidFill>
              <a:ea typeface="新細明體" charset="-120"/>
            </a:endParaRPr>
          </a:p>
        </p:txBody>
      </p:sp>
      <p:sp>
        <p:nvSpPr>
          <p:cNvPr id="11469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469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fld id="{A025B3E2-F484-48AA-A164-C0B530680FE2}" type="slidenum">
              <a:rPr lang="en-US" altLang="zh-TW" sz="1200">
                <a:solidFill>
                  <a:srgbClr val="000000"/>
                </a:solidFill>
                <a:ea typeface="新細明體" charset="-120"/>
              </a:rPr>
              <a:pPr/>
              <a:t>21</a:t>
            </a:fld>
            <a:endParaRPr lang="zh-TW" sz="1200">
              <a:solidFill>
                <a:srgbClr val="000000"/>
              </a:solidFill>
              <a:ea typeface="新細明體" charset="-120"/>
            </a:endParaRPr>
          </a:p>
        </p:txBody>
      </p:sp>
      <p:sp>
        <p:nvSpPr>
          <p:cNvPr id="7885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885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fld id="{760A1A22-D309-43C0-B6E9-F2F3E61489AF}" type="slidenum">
              <a:rPr lang="en-US" altLang="zh-TW" sz="1200">
                <a:solidFill>
                  <a:srgbClr val="000000"/>
                </a:solidFill>
                <a:ea typeface="新細明體" charset="-120"/>
              </a:rPr>
              <a:pPr/>
              <a:t>22</a:t>
            </a:fld>
            <a:endParaRPr lang="zh-TW" sz="1200">
              <a:solidFill>
                <a:srgbClr val="000000"/>
              </a:solidFill>
              <a:ea typeface="新細明體" charset="-120"/>
            </a:endParaRPr>
          </a:p>
        </p:txBody>
      </p:sp>
      <p:sp>
        <p:nvSpPr>
          <p:cNvPr id="7987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987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fld id="{19F11855-5EB3-4FE0-8F74-B418D107ED78}" type="slidenum">
              <a:rPr lang="en-US" altLang="zh-TW" sz="1200">
                <a:solidFill>
                  <a:srgbClr val="000000"/>
                </a:solidFill>
                <a:ea typeface="新細明體" charset="-120"/>
              </a:rPr>
              <a:pPr/>
              <a:t>23</a:t>
            </a:fld>
            <a:endParaRPr lang="zh-TW" sz="1200">
              <a:solidFill>
                <a:srgbClr val="000000"/>
              </a:solidFill>
              <a:ea typeface="新細明體" charset="-120"/>
            </a:endParaRPr>
          </a:p>
        </p:txBody>
      </p:sp>
      <p:sp>
        <p:nvSpPr>
          <p:cNvPr id="8089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090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fld id="{4A85F4E6-8504-4016-B9C5-1B00061D9B30}" type="slidenum">
              <a:rPr lang="en-US" altLang="zh-TW" sz="1200">
                <a:solidFill>
                  <a:srgbClr val="000000"/>
                </a:solidFill>
                <a:ea typeface="新細明體" charset="-120"/>
              </a:rPr>
              <a:pPr/>
              <a:t>24</a:t>
            </a:fld>
            <a:endParaRPr lang="zh-TW" sz="1200">
              <a:solidFill>
                <a:srgbClr val="000000"/>
              </a:solidFill>
              <a:ea typeface="新細明體" charset="-120"/>
            </a:endParaRPr>
          </a:p>
        </p:txBody>
      </p:sp>
      <p:sp>
        <p:nvSpPr>
          <p:cNvPr id="8192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2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fld id="{18003483-D24B-4350-AD44-546C9A8EBF06}" type="slidenum">
              <a:rPr lang="en-US" altLang="zh-TW" sz="1200">
                <a:solidFill>
                  <a:srgbClr val="000000"/>
                </a:solidFill>
                <a:ea typeface="新細明體" charset="-120"/>
              </a:rPr>
              <a:pPr/>
              <a:t>25</a:t>
            </a:fld>
            <a:endParaRPr lang="zh-TW" sz="1200">
              <a:solidFill>
                <a:srgbClr val="000000"/>
              </a:solidFill>
              <a:ea typeface="新細明體" charset="-120"/>
            </a:endParaRPr>
          </a:p>
        </p:txBody>
      </p:sp>
      <p:sp>
        <p:nvSpPr>
          <p:cNvPr id="8294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294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10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fld id="{B154A93D-29EB-4071-984D-B1CFE5702A8F}" type="slidenum">
              <a:rPr lang="en-US" altLang="zh-TW" sz="1200">
                <a:solidFill>
                  <a:srgbClr val="000000"/>
                </a:solidFill>
                <a:ea typeface="新細明體" charset="-120"/>
              </a:rPr>
              <a:pPr/>
              <a:t>26</a:t>
            </a:fld>
            <a:endParaRPr lang="zh-TW" sz="1200">
              <a:solidFill>
                <a:srgbClr val="000000"/>
              </a:solidFill>
              <a:ea typeface="新細明體" charset="-120"/>
            </a:endParaRPr>
          </a:p>
        </p:txBody>
      </p:sp>
      <p:sp>
        <p:nvSpPr>
          <p:cNvPr id="8397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397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332D501-746F-4E41-BFE2-4E3ACFB4F3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122363"/>
            <a:ext cx="4572000" cy="2387600"/>
          </a:xfrm>
        </p:spPr>
        <p:txBody>
          <a:bodyPr anchor="b"/>
          <a:lstStyle>
            <a:lvl1pPr algn="ctr">
              <a:defRPr sz="6000">
                <a:latin typeface="Bahnschrift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pic>
        <p:nvPicPr>
          <p:cNvPr id="7" name="Picture 4">
            <a:extLst>
              <a:ext uri="{FF2B5EF4-FFF2-40B4-BE49-F238E27FC236}">
                <a16:creationId xmlns="" xmlns:a16="http://schemas.microsoft.com/office/drawing/2014/main" id="{A234AA16-1CD2-427B-863A-02977B13783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08" r="7368" b="18503"/>
          <a:stretch/>
        </p:blipFill>
        <p:spPr bwMode="auto">
          <a:xfrm>
            <a:off x="0" y="8784"/>
            <a:ext cx="6096000" cy="6849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77E8F256-B933-4421-9C97-633533CB515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43048" y="4983222"/>
            <a:ext cx="8163252" cy="1530229"/>
          </a:xfrm>
          <a:prstGeom prst="rect">
            <a:avLst/>
          </a:prstGeom>
        </p:spPr>
      </p:pic>
      <p:pic>
        <p:nvPicPr>
          <p:cNvPr id="11" name="Picture 2" descr="Jadavpur University - Wikipedia">
            <a:extLst>
              <a:ext uri="{FF2B5EF4-FFF2-40B4-BE49-F238E27FC236}">
                <a16:creationId xmlns="" xmlns:a16="http://schemas.microsoft.com/office/drawing/2014/main" id="{5F844005-B061-4DCD-AFFB-1C792AD6690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8421" y="8783"/>
            <a:ext cx="1113579" cy="1113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8792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D883F66-ED6D-4AFF-997D-C59E2AA83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Bahnschrift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73547A9-A34D-4449-A851-22B5E67A96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29C2F339-8A6D-4FFF-889C-C07FA7DC65AA}"/>
              </a:ext>
            </a:extLst>
          </p:cNvPr>
          <p:cNvSpPr/>
          <p:nvPr userDrawn="1"/>
        </p:nvSpPr>
        <p:spPr>
          <a:xfrm>
            <a:off x="0" y="6187473"/>
            <a:ext cx="12192000" cy="6810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E421A07-E6B4-4348-9603-CF3C7A188602}"/>
              </a:ext>
            </a:extLst>
          </p:cNvPr>
          <p:cNvSpPr txBox="1"/>
          <p:nvPr userDrawn="1"/>
        </p:nvSpPr>
        <p:spPr>
          <a:xfrm>
            <a:off x="199696" y="6332815"/>
            <a:ext cx="2498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Digital Image Processing</a:t>
            </a:r>
            <a:endParaRPr lang="en-IN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108AD00-95F0-4AD8-AC6E-430D97FC2567}"/>
              </a:ext>
            </a:extLst>
          </p:cNvPr>
          <p:cNvSpPr txBox="1"/>
          <p:nvPr userDrawn="1"/>
        </p:nvSpPr>
        <p:spPr>
          <a:xfrm>
            <a:off x="6369268" y="6403869"/>
            <a:ext cx="4496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Prof.Sheli</a:t>
            </a:r>
            <a:r>
              <a:rPr lang="en-US" b="1" dirty="0">
                <a:solidFill>
                  <a:schemeClr val="bg1"/>
                </a:solidFill>
              </a:rPr>
              <a:t> Sinha Chaudhuri. Dept of ETCE , JU </a:t>
            </a:r>
            <a:endParaRPr lang="en-IN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C9324A5-3AC4-4C2D-A0BB-56F631EB9D6D}"/>
              </a:ext>
            </a:extLst>
          </p:cNvPr>
          <p:cNvSpPr txBox="1"/>
          <p:nvPr userDrawn="1"/>
        </p:nvSpPr>
        <p:spPr>
          <a:xfrm>
            <a:off x="11535128" y="6403869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78AF5AD-F6F3-4AB0-9096-E3001949BB92}" type="slidenum">
              <a:rPr lang="en-IN" smtClean="0"/>
              <a:t>‹#›</a:t>
            </a:fld>
            <a:endParaRPr lang="en-IN" dirty="0"/>
          </a:p>
        </p:txBody>
      </p:sp>
      <p:pic>
        <p:nvPicPr>
          <p:cNvPr id="1026" name="Picture 2" descr="Jadavpur University - Wikipedia">
            <a:extLst>
              <a:ext uri="{FF2B5EF4-FFF2-40B4-BE49-F238E27FC236}">
                <a16:creationId xmlns="" xmlns:a16="http://schemas.microsoft.com/office/drawing/2014/main" id="{CB31C64B-B5D5-41B5-834E-861A02031BB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3800" y="-23495"/>
            <a:ext cx="8382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763954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53BD1-BB4C-4CC4-ABC7-D984D509042A}" type="datetimeFigureOut">
              <a:rPr lang="en-IN" smtClean="0"/>
              <a:t>19-02-2023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434A2-F8A7-4E25-9F83-229DCB3A23D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8729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53BD1-BB4C-4CC4-ABC7-D984D509042A}" type="datetimeFigureOut">
              <a:rPr lang="en-IN" smtClean="0"/>
              <a:t>19-02-2023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434A2-F8A7-4E25-9F83-229DCB3A23D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5740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53BD1-BB4C-4CC4-ABC7-D984D509042A}" type="datetimeFigureOut">
              <a:rPr lang="en-IN" smtClean="0"/>
              <a:t>19-02-2023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434A2-F8A7-4E25-9F83-229DCB3A23D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15632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CBB4E6BE-B19A-455C-990D-9F43D1246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ACA0A52-D4DC-413A-9646-040F36E0D9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F09CEDF-DB5F-4633-8F3B-9A6F2BFBFE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0B836-C254-4FD7-BC18-0C406B910447}" type="datetimeFigureOut">
              <a:rPr lang="en-IN" smtClean="0"/>
              <a:t>19-02-2023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D094195-EA48-4844-B383-9B1BB6AA15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1595E90-48A8-4F58-8B41-8FC6FA1635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41855-0CAB-45B8-B4C7-77318FC22CEF}" type="slidenum">
              <a:rPr lang="en-IN" smtClean="0"/>
              <a:t>‹#›</a:t>
            </a:fld>
            <a:endParaRPr lang="en-IN"/>
          </a:p>
        </p:txBody>
      </p:sp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29C2F339-8A6D-4FFF-889C-C07FA7DC65AA}"/>
              </a:ext>
            </a:extLst>
          </p:cNvPr>
          <p:cNvSpPr/>
          <p:nvPr userDrawn="1"/>
        </p:nvSpPr>
        <p:spPr>
          <a:xfrm>
            <a:off x="0" y="6187473"/>
            <a:ext cx="12192000" cy="6810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E421A07-E6B4-4348-9603-CF3C7A188602}"/>
              </a:ext>
            </a:extLst>
          </p:cNvPr>
          <p:cNvSpPr txBox="1"/>
          <p:nvPr userDrawn="1"/>
        </p:nvSpPr>
        <p:spPr>
          <a:xfrm>
            <a:off x="199696" y="6332815"/>
            <a:ext cx="2498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Digital Image Processing</a:t>
            </a:r>
            <a:endParaRPr lang="en-IN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108AD00-95F0-4AD8-AC6E-430D97FC2567}"/>
              </a:ext>
            </a:extLst>
          </p:cNvPr>
          <p:cNvSpPr txBox="1"/>
          <p:nvPr userDrawn="1"/>
        </p:nvSpPr>
        <p:spPr>
          <a:xfrm>
            <a:off x="6369268" y="6403869"/>
            <a:ext cx="4496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Prof.Sheli</a:t>
            </a:r>
            <a:r>
              <a:rPr lang="en-US" b="1" dirty="0">
                <a:solidFill>
                  <a:schemeClr val="bg1"/>
                </a:solidFill>
              </a:rPr>
              <a:t> Sinha Chaudhuri. Dept of ETCE , JU </a:t>
            </a:r>
            <a:endParaRPr lang="en-IN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C9324A5-3AC4-4C2D-A0BB-56F631EB9D6D}"/>
              </a:ext>
            </a:extLst>
          </p:cNvPr>
          <p:cNvSpPr txBox="1"/>
          <p:nvPr userDrawn="1"/>
        </p:nvSpPr>
        <p:spPr>
          <a:xfrm>
            <a:off x="11535128" y="6403869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78AF5AD-F6F3-4AB0-9096-E3001949BB92}" type="slidenum">
              <a:rPr lang="en-IN" smtClean="0"/>
              <a:t>‹#›</a:t>
            </a:fld>
            <a:endParaRPr lang="en-IN" dirty="0"/>
          </a:p>
        </p:txBody>
      </p:sp>
      <p:pic>
        <p:nvPicPr>
          <p:cNvPr id="11" name="Picture 2" descr="Jadavpur University - Wikipedia">
            <a:extLst>
              <a:ext uri="{FF2B5EF4-FFF2-40B4-BE49-F238E27FC236}">
                <a16:creationId xmlns="" xmlns:a16="http://schemas.microsoft.com/office/drawing/2014/main" id="{CB31C64B-B5D5-41B5-834E-861A02031BB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3800" y="-23495"/>
            <a:ext cx="8382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7799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3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4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image" Target="../media/image34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42.e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.bin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47.e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0.bin"/><Relationship Id="rId5" Type="http://schemas.openxmlformats.org/officeDocument/2006/relationships/image" Target="../media/image46.wmf"/><Relationship Id="rId4" Type="http://schemas.openxmlformats.org/officeDocument/2006/relationships/oleObject" Target="../embeddings/oleObject19.bin"/><Relationship Id="rId9" Type="http://schemas.openxmlformats.org/officeDocument/2006/relationships/image" Target="../media/image48.w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13" Type="http://schemas.openxmlformats.org/officeDocument/2006/relationships/image" Target="../media/image53.wmf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50.wmf"/><Relationship Id="rId12" Type="http://schemas.openxmlformats.org/officeDocument/2006/relationships/oleObject" Target="../embeddings/oleObject26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3.bin"/><Relationship Id="rId11" Type="http://schemas.openxmlformats.org/officeDocument/2006/relationships/image" Target="../media/image52.wmf"/><Relationship Id="rId5" Type="http://schemas.openxmlformats.org/officeDocument/2006/relationships/image" Target="../media/image49.wmf"/><Relationship Id="rId10" Type="http://schemas.openxmlformats.org/officeDocument/2006/relationships/oleObject" Target="../embeddings/oleObject25.bin"/><Relationship Id="rId4" Type="http://schemas.openxmlformats.org/officeDocument/2006/relationships/oleObject" Target="../embeddings/oleObject22.bin"/><Relationship Id="rId9" Type="http://schemas.openxmlformats.org/officeDocument/2006/relationships/image" Target="../media/image51.w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55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28.bin"/><Relationship Id="rId5" Type="http://schemas.openxmlformats.org/officeDocument/2006/relationships/image" Target="../media/image54.wmf"/><Relationship Id="rId4" Type="http://schemas.openxmlformats.org/officeDocument/2006/relationships/oleObject" Target="../embeddings/oleObject27.bin"/><Relationship Id="rId9" Type="http://schemas.openxmlformats.org/officeDocument/2006/relationships/image" Target="../media/image56.e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2.bin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58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31.bin"/><Relationship Id="rId5" Type="http://schemas.openxmlformats.org/officeDocument/2006/relationships/image" Target="../media/image57.emf"/><Relationship Id="rId4" Type="http://schemas.openxmlformats.org/officeDocument/2006/relationships/oleObject" Target="../embeddings/oleObject30.bin"/><Relationship Id="rId9" Type="http://schemas.openxmlformats.org/officeDocument/2006/relationships/image" Target="../media/image59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61.wmf"/><Relationship Id="rId4" Type="http://schemas.openxmlformats.org/officeDocument/2006/relationships/oleObject" Target="../embeddings/oleObject33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63.e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35.bin"/><Relationship Id="rId5" Type="http://schemas.openxmlformats.org/officeDocument/2006/relationships/image" Target="../media/image62.emf"/><Relationship Id="rId4" Type="http://schemas.openxmlformats.org/officeDocument/2006/relationships/oleObject" Target="../embeddings/oleObject34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68.emf"/><Relationship Id="rId5" Type="http://schemas.openxmlformats.org/officeDocument/2006/relationships/oleObject" Target="../embeddings/oleObject36.bin"/><Relationship Id="rId4" Type="http://schemas.openxmlformats.org/officeDocument/2006/relationships/image" Target="../media/image6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72.emf"/><Relationship Id="rId5" Type="http://schemas.openxmlformats.org/officeDocument/2006/relationships/oleObject" Target="../embeddings/oleObject37.bin"/><Relationship Id="rId4" Type="http://schemas.openxmlformats.org/officeDocument/2006/relationships/image" Target="../media/image7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emf"/><Relationship Id="rId13" Type="http://schemas.openxmlformats.org/officeDocument/2006/relationships/image" Target="../media/image82.png"/><Relationship Id="rId3" Type="http://schemas.openxmlformats.org/officeDocument/2006/relationships/notesSlide" Target="../notesSlides/notesSlide27.xml"/><Relationship Id="rId7" Type="http://schemas.openxmlformats.org/officeDocument/2006/relationships/oleObject" Target="../embeddings/oleObject39.bin"/><Relationship Id="rId12" Type="http://schemas.openxmlformats.org/officeDocument/2006/relationships/image" Target="../media/image80.emf"/><Relationship Id="rId2" Type="http://schemas.openxmlformats.org/officeDocument/2006/relationships/slideLayout" Target="../slideLayouts/slideLayout4.xml"/><Relationship Id="rId16" Type="http://schemas.openxmlformats.org/officeDocument/2006/relationships/image" Target="../media/image85.png"/><Relationship Id="rId1" Type="http://schemas.openxmlformats.org/officeDocument/2006/relationships/vmlDrawing" Target="../drawings/vmlDrawing17.vml"/><Relationship Id="rId6" Type="http://schemas.openxmlformats.org/officeDocument/2006/relationships/image" Target="../media/image77.wmf"/><Relationship Id="rId11" Type="http://schemas.openxmlformats.org/officeDocument/2006/relationships/oleObject" Target="../embeddings/oleObject41.bin"/><Relationship Id="rId5" Type="http://schemas.openxmlformats.org/officeDocument/2006/relationships/oleObject" Target="../embeddings/oleObject38.bin"/><Relationship Id="rId15" Type="http://schemas.openxmlformats.org/officeDocument/2006/relationships/image" Target="../media/image84.png"/><Relationship Id="rId10" Type="http://schemas.openxmlformats.org/officeDocument/2006/relationships/image" Target="../media/image79.emf"/><Relationship Id="rId4" Type="http://schemas.openxmlformats.org/officeDocument/2006/relationships/image" Target="../media/image81.png"/><Relationship Id="rId9" Type="http://schemas.openxmlformats.org/officeDocument/2006/relationships/oleObject" Target="../embeddings/oleObject40.bin"/><Relationship Id="rId14" Type="http://schemas.openxmlformats.org/officeDocument/2006/relationships/image" Target="../media/image8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87.emf"/><Relationship Id="rId5" Type="http://schemas.openxmlformats.org/officeDocument/2006/relationships/oleObject" Target="../embeddings/oleObject42.bin"/><Relationship Id="rId4" Type="http://schemas.openxmlformats.org/officeDocument/2006/relationships/image" Target="../media/image8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89.emf"/><Relationship Id="rId5" Type="http://schemas.openxmlformats.org/officeDocument/2006/relationships/oleObject" Target="../embeddings/oleObject43.bin"/><Relationship Id="rId4" Type="http://schemas.openxmlformats.org/officeDocument/2006/relationships/image" Target="../media/image9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91.emf"/><Relationship Id="rId5" Type="http://schemas.openxmlformats.org/officeDocument/2006/relationships/oleObject" Target="../embeddings/oleObject44.bin"/><Relationship Id="rId4" Type="http://schemas.openxmlformats.org/officeDocument/2006/relationships/image" Target="../media/image92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emf"/><Relationship Id="rId3" Type="http://schemas.openxmlformats.org/officeDocument/2006/relationships/notesSlide" Target="../notesSlides/notesSlide32.xml"/><Relationship Id="rId7" Type="http://schemas.openxmlformats.org/officeDocument/2006/relationships/oleObject" Target="../embeddings/oleObject46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93.wmf"/><Relationship Id="rId5" Type="http://schemas.openxmlformats.org/officeDocument/2006/relationships/oleObject" Target="../embeddings/oleObject45.bin"/><Relationship Id="rId4" Type="http://schemas.openxmlformats.org/officeDocument/2006/relationships/image" Target="../media/image9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1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e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1.emf"/><Relationship Id="rId4" Type="http://schemas.openxmlformats.org/officeDocument/2006/relationships/image" Target="../media/image8.emf"/><Relationship Id="rId9" Type="http://schemas.openxmlformats.org/officeDocument/2006/relationships/oleObject" Target="../embeddings/oleObject4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3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9.bin"/><Relationship Id="rId10" Type="http://schemas.openxmlformats.org/officeDocument/2006/relationships/image" Target="../media/image17.wmf"/><Relationship Id="rId4" Type="http://schemas.openxmlformats.org/officeDocument/2006/relationships/image" Target="../media/image10.wmf"/><Relationship Id="rId9" Type="http://schemas.openxmlformats.org/officeDocument/2006/relationships/oleObject" Target="../embeddings/oleObject1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E478C78-3ED7-4468-B4A9-718D129B85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122362"/>
            <a:ext cx="4572000" cy="312766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Image Enhancement in Frequency Domain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95011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022465" cy="549275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Trebuchet MS" pitchFamily="34" charset="0"/>
              </a:rPr>
              <a:t>Signals in Frequency Domain</a:t>
            </a:r>
            <a:endParaRPr lang="en-IN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6999" y="1530863"/>
            <a:ext cx="8352244" cy="4175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3604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130048" cy="549274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Trebuchet MS" pitchFamily="34" charset="0"/>
              </a:rPr>
              <a:t>Signals in Frequency Domain</a:t>
            </a:r>
            <a:endParaRPr lang="en-IN" dirty="0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idx="1"/>
          </p:nvPr>
        </p:nvSpPr>
        <p:spPr bwMode="auto">
          <a:xfrm>
            <a:off x="915473" y="1297592"/>
            <a:ext cx="9452020" cy="4351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normAutofit fontScale="92500" lnSpcReduction="20000"/>
          </a:bodyPr>
          <a:lstStyle>
            <a:lvl1pPr marL="336550" indent="-336550"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1pPr>
            <a:lvl2pPr marL="736600" indent="-279400"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2pPr>
            <a:lvl3pPr indent="-223838"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>
              <a:spcBef>
                <a:spcPts val="700"/>
              </a:spcBef>
              <a:buFont typeface="Times New Roman" pitchFamily="16" charset="0"/>
              <a:buChar char="•"/>
              <a:defRPr/>
            </a:pPr>
            <a:r>
              <a:rPr lang="en-US" sz="2800" dirty="0" smtClean="0">
                <a:ea typeface="新細明體" charset="-120"/>
              </a:rPr>
              <a:t>The </a:t>
            </a:r>
            <a:r>
              <a:rPr lang="en-US" sz="2800" dirty="0" smtClean="0">
                <a:solidFill>
                  <a:srgbClr val="FF0000"/>
                </a:solidFill>
                <a:ea typeface="新細明體" charset="-120"/>
              </a:rPr>
              <a:t>two-dimensional</a:t>
            </a:r>
            <a:r>
              <a:rPr lang="en-US" sz="2800" dirty="0" smtClean="0">
                <a:ea typeface="新細明體" charset="-120"/>
              </a:rPr>
              <a:t> Fourier transform and its inverse</a:t>
            </a:r>
          </a:p>
          <a:p>
            <a:pPr lvl="1">
              <a:spcBef>
                <a:spcPts val="600"/>
              </a:spcBef>
              <a:buFont typeface="Times New Roman" pitchFamily="16" charset="0"/>
              <a:buChar char="–"/>
              <a:defRPr/>
            </a:pPr>
            <a:r>
              <a:rPr lang="en-US" dirty="0" smtClean="0">
                <a:ea typeface="新細明體" charset="-120"/>
              </a:rPr>
              <a:t>Fourier transform (</a:t>
            </a:r>
            <a:r>
              <a:rPr lang="en-US" dirty="0" smtClean="0">
                <a:solidFill>
                  <a:srgbClr val="FF0000"/>
                </a:solidFill>
                <a:ea typeface="新細明體" charset="-120"/>
              </a:rPr>
              <a:t>discrete case</a:t>
            </a:r>
            <a:r>
              <a:rPr lang="en-US" dirty="0" smtClean="0">
                <a:ea typeface="新細明體" charset="-120"/>
              </a:rPr>
              <a:t>) DTC</a:t>
            </a:r>
          </a:p>
          <a:p>
            <a:pPr marL="741363" lvl="1">
              <a:spcBef>
                <a:spcPts val="600"/>
              </a:spcBef>
              <a:buClrTx/>
              <a:buFontTx/>
              <a:buNone/>
              <a:defRPr/>
            </a:pPr>
            <a:endParaRPr lang="en-US" dirty="0" smtClean="0">
              <a:ea typeface="新細明體" charset="-120"/>
            </a:endParaRPr>
          </a:p>
          <a:p>
            <a:pPr marL="741363" lvl="1">
              <a:spcBef>
                <a:spcPts val="600"/>
              </a:spcBef>
              <a:buClrTx/>
              <a:buFontTx/>
              <a:buNone/>
              <a:defRPr/>
            </a:pPr>
            <a:endParaRPr lang="en-US" dirty="0" smtClean="0">
              <a:ea typeface="新細明體" charset="-120"/>
            </a:endParaRPr>
          </a:p>
          <a:p>
            <a:pPr marL="741363" lvl="1">
              <a:spcBef>
                <a:spcPts val="600"/>
              </a:spcBef>
              <a:buClrTx/>
              <a:buFontTx/>
              <a:buNone/>
              <a:defRPr/>
            </a:pPr>
            <a:endParaRPr lang="en-US" dirty="0" smtClean="0">
              <a:ea typeface="新細明體" charset="-120"/>
            </a:endParaRPr>
          </a:p>
          <a:p>
            <a:pPr lvl="1">
              <a:spcBef>
                <a:spcPts val="600"/>
              </a:spcBef>
              <a:buFont typeface="Times New Roman" pitchFamily="16" charset="0"/>
              <a:buChar char="–"/>
              <a:defRPr/>
            </a:pPr>
            <a:endParaRPr lang="en-US" dirty="0" smtClean="0">
              <a:ea typeface="新細明體" charset="-120"/>
            </a:endParaRPr>
          </a:p>
          <a:p>
            <a:pPr lvl="1">
              <a:spcBef>
                <a:spcPts val="600"/>
              </a:spcBef>
              <a:buFont typeface="Times New Roman" pitchFamily="16" charset="0"/>
              <a:buChar char="–"/>
              <a:defRPr/>
            </a:pPr>
            <a:endParaRPr lang="en-US" dirty="0">
              <a:ea typeface="新細明體" charset="-120"/>
            </a:endParaRPr>
          </a:p>
          <a:p>
            <a:pPr lvl="1">
              <a:spcBef>
                <a:spcPts val="600"/>
              </a:spcBef>
              <a:buFont typeface="Times New Roman" pitchFamily="16" charset="0"/>
              <a:buChar char="–"/>
              <a:defRPr/>
            </a:pPr>
            <a:r>
              <a:rPr lang="en-US" dirty="0" smtClean="0">
                <a:ea typeface="新細明體" charset="-120"/>
              </a:rPr>
              <a:t>Inverse Fourier transform:</a:t>
            </a:r>
          </a:p>
          <a:p>
            <a:pPr marL="741363" lvl="1">
              <a:spcBef>
                <a:spcPts val="600"/>
              </a:spcBef>
              <a:buClrTx/>
              <a:buFontTx/>
              <a:buNone/>
              <a:defRPr/>
            </a:pPr>
            <a:endParaRPr lang="en-US" dirty="0" smtClean="0">
              <a:ea typeface="新細明體" charset="-120"/>
            </a:endParaRPr>
          </a:p>
          <a:p>
            <a:pPr marL="741363" lvl="1">
              <a:spcBef>
                <a:spcPts val="600"/>
              </a:spcBef>
              <a:buClrTx/>
              <a:buFontTx/>
              <a:buNone/>
              <a:defRPr/>
            </a:pPr>
            <a:endParaRPr lang="en-US" dirty="0" smtClean="0">
              <a:ea typeface="新細明體" charset="-120"/>
            </a:endParaRPr>
          </a:p>
          <a:p>
            <a:pPr marL="741363" lvl="1">
              <a:spcBef>
                <a:spcPts val="600"/>
              </a:spcBef>
              <a:buClrTx/>
              <a:buFontTx/>
              <a:buNone/>
              <a:defRPr/>
            </a:pPr>
            <a:endParaRPr lang="en-US" dirty="0" smtClean="0">
              <a:ea typeface="新細明體" charset="-120"/>
            </a:endParaRPr>
          </a:p>
          <a:p>
            <a:pPr lvl="2">
              <a:spcBef>
                <a:spcPts val="500"/>
              </a:spcBef>
              <a:buClrTx/>
              <a:buFontTx/>
              <a:buNone/>
              <a:defRPr/>
            </a:pPr>
            <a:endParaRPr lang="en-US" sz="2000" i="1" dirty="0" smtClean="0">
              <a:ea typeface="新細明體" charset="-120"/>
            </a:endParaRPr>
          </a:p>
          <a:p>
            <a:pPr lvl="2">
              <a:spcBef>
                <a:spcPts val="500"/>
              </a:spcBef>
              <a:buFont typeface="Times New Roman" pitchFamily="16" charset="0"/>
              <a:buChar char="•"/>
              <a:defRPr/>
            </a:pPr>
            <a:r>
              <a:rPr lang="en-US" sz="2000" i="1" dirty="0" smtClean="0">
                <a:ea typeface="新細明體" charset="-120"/>
              </a:rPr>
              <a:t>u</a:t>
            </a:r>
            <a:r>
              <a:rPr lang="en-US" sz="2000" dirty="0" smtClean="0">
                <a:ea typeface="新細明體" charset="-120"/>
              </a:rPr>
              <a:t>, </a:t>
            </a:r>
            <a:r>
              <a:rPr lang="en-US" sz="2000" i="1" dirty="0" smtClean="0">
                <a:ea typeface="新細明體" charset="-120"/>
              </a:rPr>
              <a:t>v </a:t>
            </a:r>
            <a:r>
              <a:rPr lang="en-US" sz="2000" dirty="0" smtClean="0">
                <a:ea typeface="新細明體" charset="-120"/>
              </a:rPr>
              <a:t>: the transform or frequency variables</a:t>
            </a:r>
          </a:p>
          <a:p>
            <a:pPr lvl="2">
              <a:spcBef>
                <a:spcPts val="500"/>
              </a:spcBef>
              <a:buFont typeface="Times New Roman" pitchFamily="16" charset="0"/>
              <a:buChar char="•"/>
              <a:defRPr/>
            </a:pPr>
            <a:r>
              <a:rPr lang="en-US" sz="2000" i="1" dirty="0" smtClean="0">
                <a:ea typeface="新細明體" charset="-120"/>
              </a:rPr>
              <a:t>x</a:t>
            </a:r>
            <a:r>
              <a:rPr lang="en-US" sz="2000" dirty="0" smtClean="0">
                <a:ea typeface="新細明體" charset="-120"/>
              </a:rPr>
              <a:t>,</a:t>
            </a:r>
            <a:r>
              <a:rPr lang="en-US" sz="2000" i="1" dirty="0" smtClean="0">
                <a:ea typeface="新細明體" charset="-120"/>
              </a:rPr>
              <a:t> y</a:t>
            </a:r>
            <a:r>
              <a:rPr lang="en-US" sz="2000" dirty="0" smtClean="0">
                <a:ea typeface="新細明體" charset="-120"/>
              </a:rPr>
              <a:t> : the spatial or image variables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3945058"/>
              </p:ext>
            </p:extLst>
          </p:nvPr>
        </p:nvGraphicFramePr>
        <p:xfrm>
          <a:off x="2024915" y="1995886"/>
          <a:ext cx="7147984" cy="1293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2" r:id="rId3" imgW="3142800" imgH="618866" progId="Equation.3">
                  <p:embed/>
                </p:oleObj>
              </mc:Choice>
              <mc:Fallback>
                <p:oleObj r:id="rId3" imgW="3142800" imgH="61886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24915" y="1995886"/>
                        <a:ext cx="7147984" cy="1293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9121837"/>
              </p:ext>
            </p:extLst>
          </p:nvPr>
        </p:nvGraphicFramePr>
        <p:xfrm>
          <a:off x="2172442" y="3811881"/>
          <a:ext cx="5856816" cy="1192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3" name="Equation" r:id="rId5" imgW="2425680" imgH="660240" progId="Equation.3">
                  <p:embed/>
                </p:oleObj>
              </mc:Choice>
              <mc:Fallback>
                <p:oleObj name="Equation" r:id="rId5" imgW="2425680" imgH="660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2442" y="3811881"/>
                        <a:ext cx="5856816" cy="1192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7319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7198217" cy="626548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Trebuchet MS" pitchFamily="34" charset="0"/>
              </a:rPr>
              <a:t>Signals in Frequency Domain</a:t>
            </a:r>
            <a:endParaRPr lang="en-IN" dirty="0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6550" indent="-336550"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1pPr>
            <a:lvl2pPr marL="736600" indent="-279400"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>
              <a:spcBef>
                <a:spcPts val="600"/>
              </a:spcBef>
              <a:buFont typeface="Times New Roman" pitchFamily="16" charset="0"/>
              <a:buChar char="•"/>
              <a:defRPr/>
            </a:pPr>
            <a:r>
              <a:rPr lang="en-US" dirty="0" smtClean="0">
                <a:ea typeface="新細明體" charset="-120"/>
              </a:rPr>
              <a:t>We define the Fourier spectrum, phase angle, and power spectrum as follows:</a:t>
            </a:r>
          </a:p>
          <a:p>
            <a:pPr marL="341313">
              <a:spcBef>
                <a:spcPts val="600"/>
              </a:spcBef>
              <a:buClrTx/>
              <a:buFontTx/>
              <a:buNone/>
              <a:defRPr/>
            </a:pPr>
            <a:endParaRPr lang="en-US" dirty="0" smtClean="0">
              <a:ea typeface="新細明體" charset="-120"/>
            </a:endParaRPr>
          </a:p>
          <a:p>
            <a:pPr marL="341313">
              <a:spcBef>
                <a:spcPts val="700"/>
              </a:spcBef>
              <a:buClrTx/>
              <a:buFontTx/>
              <a:buNone/>
              <a:defRPr/>
            </a:pPr>
            <a:endParaRPr lang="en-US" sz="2800" dirty="0" smtClean="0">
              <a:ea typeface="新細明體" charset="-120"/>
            </a:endParaRPr>
          </a:p>
          <a:p>
            <a:pPr marL="341313">
              <a:spcBef>
                <a:spcPts val="700"/>
              </a:spcBef>
              <a:buClrTx/>
              <a:buFontTx/>
              <a:buNone/>
              <a:defRPr/>
            </a:pPr>
            <a:endParaRPr lang="en-US" sz="2800" dirty="0" smtClean="0">
              <a:ea typeface="新細明體" charset="-120"/>
            </a:endParaRPr>
          </a:p>
          <a:p>
            <a:pPr marL="341313">
              <a:spcBef>
                <a:spcPts val="700"/>
              </a:spcBef>
              <a:buClrTx/>
              <a:buFontTx/>
              <a:buNone/>
              <a:defRPr/>
            </a:pPr>
            <a:endParaRPr lang="en-US" sz="2800" dirty="0" smtClean="0">
              <a:ea typeface="新細明體" charset="-120"/>
            </a:endParaRPr>
          </a:p>
          <a:p>
            <a:pPr marL="341313">
              <a:spcBef>
                <a:spcPts val="700"/>
              </a:spcBef>
              <a:buClrTx/>
              <a:buFontTx/>
              <a:buNone/>
              <a:defRPr/>
            </a:pPr>
            <a:endParaRPr lang="en-US" sz="2800" dirty="0" smtClean="0">
              <a:ea typeface="新細明體" charset="-120"/>
            </a:endParaRPr>
          </a:p>
          <a:p>
            <a:pPr lvl="1">
              <a:spcBef>
                <a:spcPts val="600"/>
              </a:spcBef>
              <a:buFont typeface="Times New Roman" pitchFamily="16" charset="0"/>
              <a:buChar char="–"/>
              <a:defRPr/>
            </a:pPr>
            <a:endParaRPr lang="en-US" i="1" dirty="0" smtClean="0">
              <a:ea typeface="新細明體" charset="-120"/>
            </a:endParaRPr>
          </a:p>
          <a:p>
            <a:pPr lvl="1">
              <a:spcBef>
                <a:spcPts val="600"/>
              </a:spcBef>
              <a:buFont typeface="Times New Roman" pitchFamily="16" charset="0"/>
              <a:buChar char="–"/>
              <a:defRPr/>
            </a:pPr>
            <a:r>
              <a:rPr lang="en-US" i="1" dirty="0" smtClean="0">
                <a:ea typeface="新細明體" charset="-120"/>
              </a:rPr>
              <a:t>R</a:t>
            </a:r>
            <a:r>
              <a:rPr lang="en-US" dirty="0" smtClean="0">
                <a:ea typeface="新細明體" charset="-120"/>
              </a:rPr>
              <a:t>(</a:t>
            </a:r>
            <a:r>
              <a:rPr lang="en-US" i="1" dirty="0" err="1" smtClean="0">
                <a:ea typeface="新細明體" charset="-120"/>
              </a:rPr>
              <a:t>u,v</a:t>
            </a:r>
            <a:r>
              <a:rPr lang="en-US" dirty="0" smtClean="0">
                <a:ea typeface="新細明體" charset="-120"/>
              </a:rPr>
              <a:t>): the real part of </a:t>
            </a:r>
            <a:r>
              <a:rPr lang="en-US" i="1" dirty="0" smtClean="0">
                <a:ea typeface="新細明體" charset="-120"/>
              </a:rPr>
              <a:t>F</a:t>
            </a:r>
            <a:r>
              <a:rPr lang="en-US" dirty="0" smtClean="0">
                <a:ea typeface="新細明體" charset="-120"/>
              </a:rPr>
              <a:t>(</a:t>
            </a:r>
            <a:r>
              <a:rPr lang="en-US" i="1" dirty="0" err="1" smtClean="0">
                <a:ea typeface="新細明體" charset="-120"/>
              </a:rPr>
              <a:t>u,v</a:t>
            </a:r>
            <a:r>
              <a:rPr lang="en-US" dirty="0" smtClean="0">
                <a:ea typeface="新細明體" charset="-120"/>
              </a:rPr>
              <a:t>)</a:t>
            </a:r>
          </a:p>
          <a:p>
            <a:pPr lvl="1">
              <a:spcBef>
                <a:spcPts val="600"/>
              </a:spcBef>
              <a:buFont typeface="Times New Roman" pitchFamily="16" charset="0"/>
              <a:buChar char="–"/>
              <a:defRPr/>
            </a:pPr>
            <a:r>
              <a:rPr lang="en-US" i="1" dirty="0" smtClean="0">
                <a:ea typeface="新細明體" charset="-120"/>
              </a:rPr>
              <a:t>I</a:t>
            </a:r>
            <a:r>
              <a:rPr lang="en-US" dirty="0" smtClean="0">
                <a:ea typeface="新細明體" charset="-120"/>
              </a:rPr>
              <a:t>(</a:t>
            </a:r>
            <a:r>
              <a:rPr lang="en-US" i="1" dirty="0" err="1" smtClean="0">
                <a:ea typeface="新細明體" charset="-120"/>
              </a:rPr>
              <a:t>u,v</a:t>
            </a:r>
            <a:r>
              <a:rPr lang="en-US" dirty="0" smtClean="0">
                <a:ea typeface="新細明體" charset="-120"/>
              </a:rPr>
              <a:t>): the imaginary part of </a:t>
            </a:r>
            <a:r>
              <a:rPr lang="en-US" i="1" dirty="0" smtClean="0">
                <a:ea typeface="新細明體" charset="-120"/>
              </a:rPr>
              <a:t>F</a:t>
            </a:r>
            <a:r>
              <a:rPr lang="en-US" dirty="0" smtClean="0">
                <a:ea typeface="新細明體" charset="-120"/>
              </a:rPr>
              <a:t>(</a:t>
            </a:r>
            <a:r>
              <a:rPr lang="en-US" i="1" dirty="0" err="1" smtClean="0">
                <a:ea typeface="新細明體" charset="-120"/>
              </a:rPr>
              <a:t>u,v</a:t>
            </a:r>
            <a:r>
              <a:rPr lang="en-US" dirty="0" smtClean="0">
                <a:ea typeface="新細明體" charset="-120"/>
              </a:rPr>
              <a:t>)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3359727"/>
              </p:ext>
            </p:extLst>
          </p:nvPr>
        </p:nvGraphicFramePr>
        <p:xfrm>
          <a:off x="1883655" y="2359876"/>
          <a:ext cx="7687733" cy="2246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1" name="Equation" r:id="rId3" imgW="3377880" imgH="1130040" progId="Equation.3">
                  <p:embed/>
                </p:oleObj>
              </mc:Choice>
              <mc:Fallback>
                <p:oleObj name="Equation" r:id="rId3" imgW="3377880" imgH="1130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3655" y="2359876"/>
                        <a:ext cx="7687733" cy="2246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10978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4110" y="339369"/>
            <a:ext cx="7945192" cy="652305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Trebuchet MS" pitchFamily="34" charset="0"/>
              </a:rPr>
              <a:t>Signals in Frequency Domain</a:t>
            </a:r>
            <a:endParaRPr lang="en-IN" dirty="0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idx="1"/>
          </p:nvPr>
        </p:nvSpPr>
        <p:spPr bwMode="auto">
          <a:xfrm>
            <a:off x="851079" y="1465017"/>
            <a:ext cx="9812628" cy="4351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6550" indent="-336550"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>
              <a:spcBef>
                <a:spcPts val="700"/>
              </a:spcBef>
              <a:buFont typeface="Times New Roman" pitchFamily="16" charset="0"/>
              <a:buChar char="•"/>
              <a:defRPr/>
            </a:pPr>
            <a:r>
              <a:rPr lang="en-US" sz="2800" dirty="0" smtClean="0">
                <a:ea typeface="新細明體" charset="-120"/>
              </a:rPr>
              <a:t>Some properties of Fourier transform:</a:t>
            </a:r>
          </a:p>
          <a:p>
            <a:pPr marL="341313">
              <a:spcBef>
                <a:spcPts val="700"/>
              </a:spcBef>
              <a:buClrTx/>
              <a:buFontTx/>
              <a:buNone/>
              <a:defRPr/>
            </a:pPr>
            <a:endParaRPr lang="en-US" sz="2800" dirty="0" smtClean="0">
              <a:ea typeface="新細明體" charset="-120"/>
            </a:endParaRPr>
          </a:p>
          <a:p>
            <a:pPr marL="341313">
              <a:spcBef>
                <a:spcPts val="700"/>
              </a:spcBef>
              <a:buClrTx/>
              <a:buFontTx/>
              <a:buNone/>
              <a:defRPr/>
            </a:pPr>
            <a:endParaRPr lang="en-US" sz="2800" dirty="0" smtClean="0">
              <a:ea typeface="新細明體" charset="-120"/>
            </a:endParaRPr>
          </a:p>
          <a:p>
            <a:pPr marL="341313">
              <a:spcBef>
                <a:spcPts val="700"/>
              </a:spcBef>
              <a:buClrTx/>
              <a:buFontTx/>
              <a:buNone/>
              <a:defRPr/>
            </a:pPr>
            <a:endParaRPr lang="en-US" sz="2800" dirty="0" smtClean="0">
              <a:ea typeface="新細明體" charset="-120"/>
            </a:endParaRPr>
          </a:p>
          <a:p>
            <a:pPr marL="341313">
              <a:spcBef>
                <a:spcPts val="700"/>
              </a:spcBef>
              <a:buClrTx/>
              <a:buFontTx/>
              <a:buNone/>
              <a:defRPr/>
            </a:pPr>
            <a:endParaRPr lang="en-US" sz="2800" dirty="0" smtClean="0">
              <a:ea typeface="新細明體" charset="-120"/>
            </a:endParaRPr>
          </a:p>
          <a:p>
            <a:pPr marL="341313">
              <a:spcBef>
                <a:spcPts val="700"/>
              </a:spcBef>
              <a:buClrTx/>
              <a:buFontTx/>
              <a:buNone/>
              <a:defRPr/>
            </a:pPr>
            <a:endParaRPr lang="en-US" sz="2800" dirty="0" smtClean="0">
              <a:ea typeface="新細明體" charset="-12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6327540"/>
              </p:ext>
            </p:extLst>
          </p:nvPr>
        </p:nvGraphicFramePr>
        <p:xfrm>
          <a:off x="1612901" y="2006601"/>
          <a:ext cx="8035495" cy="33543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5" name="Equation" r:id="rId3" imgW="2869920" imgH="1320480" progId="Equation.3">
                  <p:embed/>
                </p:oleObj>
              </mc:Choice>
              <mc:Fallback>
                <p:oleObj name="Equation" r:id="rId3" imgW="2869920" imgH="1320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2901" y="2006601"/>
                        <a:ext cx="8035495" cy="33543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77734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443" y="171943"/>
            <a:ext cx="8202769" cy="832610"/>
          </a:xfrm>
        </p:spPr>
        <p:txBody>
          <a:bodyPr/>
          <a:lstStyle/>
          <a:p>
            <a:r>
              <a:rPr lang="en-GB" dirty="0">
                <a:latin typeface="Trebuchet MS" pitchFamily="34" charset="0"/>
              </a:rPr>
              <a:t>Signals in Frequency Domain</a:t>
            </a:r>
            <a:endParaRPr lang="en-IN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idx="1"/>
          </p:nvPr>
        </p:nvSpPr>
        <p:spPr bwMode="auto">
          <a:xfrm>
            <a:off x="750855" y="1404803"/>
            <a:ext cx="10831545" cy="1864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 anchor="ctr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it-IT" sz="2400" dirty="0" smtClean="0">
                <a:solidFill>
                  <a:srgbClr val="000000"/>
                </a:solidFill>
                <a:ea typeface="新細明體" charset="-120"/>
              </a:rPr>
              <a:t>The </a:t>
            </a:r>
            <a:r>
              <a:rPr lang="it-IT" sz="2400" dirty="0">
                <a:solidFill>
                  <a:srgbClr val="000000"/>
                </a:solidFill>
                <a:ea typeface="新細明體" charset="-120"/>
              </a:rPr>
              <a:t>2D DFT </a:t>
            </a:r>
            <a:r>
              <a:rPr lang="it-IT" sz="2400" b="1" dirty="0">
                <a:solidFill>
                  <a:srgbClr val="000000"/>
                </a:solidFill>
                <a:ea typeface="新細明體" charset="-120"/>
              </a:rPr>
              <a:t>F(u,v)</a:t>
            </a:r>
            <a:r>
              <a:rPr lang="it-IT" sz="2400" dirty="0">
                <a:solidFill>
                  <a:srgbClr val="000000"/>
                </a:solidFill>
                <a:ea typeface="新細明體" charset="-120"/>
              </a:rPr>
              <a:t> can be obtained by </a:t>
            </a:r>
          </a:p>
          <a:p>
            <a:pPr>
              <a:buFont typeface="Times New Roman" pitchFamily="16" charset="0"/>
              <a:buAutoNum type="arabicPeriod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it-IT" sz="2400" dirty="0">
                <a:solidFill>
                  <a:srgbClr val="000000"/>
                </a:solidFill>
                <a:ea typeface="新細明體" charset="-120"/>
              </a:rPr>
              <a:t> taking the 1D DFT of every row of image </a:t>
            </a:r>
            <a:r>
              <a:rPr lang="it-IT" sz="2400" b="1" dirty="0">
                <a:solidFill>
                  <a:srgbClr val="000000"/>
                </a:solidFill>
                <a:ea typeface="新細明體" charset="-120"/>
              </a:rPr>
              <a:t>f(x,y)</a:t>
            </a:r>
            <a:r>
              <a:rPr lang="it-IT" sz="2400" dirty="0">
                <a:solidFill>
                  <a:srgbClr val="000000"/>
                </a:solidFill>
                <a:ea typeface="新細明體" charset="-120"/>
              </a:rPr>
              <a:t>, </a:t>
            </a:r>
            <a:r>
              <a:rPr lang="it-IT" sz="2400" b="1" dirty="0">
                <a:solidFill>
                  <a:srgbClr val="000000"/>
                </a:solidFill>
                <a:ea typeface="新細明體" charset="-120"/>
              </a:rPr>
              <a:t>F(u,y)</a:t>
            </a:r>
            <a:r>
              <a:rPr lang="it-IT" sz="2400" dirty="0">
                <a:solidFill>
                  <a:srgbClr val="000000"/>
                </a:solidFill>
                <a:ea typeface="新細明體" charset="-120"/>
              </a:rPr>
              <a:t>, </a:t>
            </a:r>
          </a:p>
          <a:p>
            <a:pPr>
              <a:buFont typeface="Times New Roman" pitchFamily="16" charset="0"/>
              <a:buAutoNum type="arabicPeriod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it-IT" sz="2400" dirty="0">
                <a:solidFill>
                  <a:srgbClr val="000000"/>
                </a:solidFill>
                <a:ea typeface="新細明體" charset="-120"/>
              </a:rPr>
              <a:t> taking the 1D DFT of every column of </a:t>
            </a:r>
            <a:r>
              <a:rPr lang="it-IT" sz="2400" b="1" dirty="0" smtClean="0">
                <a:solidFill>
                  <a:srgbClr val="000000"/>
                </a:solidFill>
                <a:ea typeface="新細明體" charset="-120"/>
              </a:rPr>
              <a:t>F(u,v)</a:t>
            </a:r>
            <a:r>
              <a:rPr lang="it-IT" sz="2400" dirty="0" smtClean="0">
                <a:solidFill>
                  <a:srgbClr val="000000"/>
                </a:solidFill>
                <a:ea typeface="新細明體" charset="-120"/>
              </a:rPr>
              <a:t> </a:t>
            </a:r>
            <a:endParaRPr lang="it-IT" sz="2400" dirty="0">
              <a:solidFill>
                <a:srgbClr val="000000"/>
              </a:solidFill>
              <a:ea typeface="新細明體" charset="-120"/>
            </a:endParaRPr>
          </a:p>
          <a:p>
            <a:pPr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it-IT" dirty="0">
              <a:solidFill>
                <a:srgbClr val="000000"/>
              </a:solidFill>
              <a:ea typeface="新細明體" charset="-12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633" y="3252776"/>
            <a:ext cx="2906184" cy="2179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284" y="3252776"/>
            <a:ext cx="2876549" cy="2157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183" y="3289289"/>
            <a:ext cx="2827867" cy="212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1680633" y="5510168"/>
            <a:ext cx="8607379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36550"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 algn="ctr">
              <a:buClrTx/>
              <a:buFontTx/>
              <a:buNone/>
              <a:defRPr/>
            </a:pPr>
            <a:r>
              <a:rPr lang="en-US" dirty="0" smtClean="0"/>
              <a:t>(a)f(</a:t>
            </a:r>
            <a:r>
              <a:rPr lang="en-US" dirty="0" err="1" smtClean="0"/>
              <a:t>x,y</a:t>
            </a:r>
            <a:r>
              <a:rPr lang="en-US" dirty="0" smtClean="0"/>
              <a:t>)                 (b)F(</a:t>
            </a:r>
            <a:r>
              <a:rPr lang="en-US" dirty="0" err="1" smtClean="0"/>
              <a:t>u,y</a:t>
            </a:r>
            <a:r>
              <a:rPr lang="en-US" dirty="0" smtClean="0"/>
              <a:t>)                            (c)F(</a:t>
            </a:r>
            <a:r>
              <a:rPr lang="en-US" dirty="0" err="1" smtClean="0"/>
              <a:t>u,v</a:t>
            </a:r>
            <a:r>
              <a:rPr lang="en-US" dirty="0" smtClean="0"/>
              <a:t>)</a:t>
            </a:r>
            <a:r>
              <a:rPr lang="en-US" sz="3200" dirty="0" smtClean="0"/>
              <a:t> </a:t>
            </a:r>
          </a:p>
          <a:p>
            <a:pPr marL="341313">
              <a:spcBef>
                <a:spcPts val="800"/>
              </a:spcBef>
              <a:buClrTx/>
              <a:buFontTx/>
              <a:buNone/>
              <a:defRPr/>
            </a:pP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269361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5321" y="313610"/>
            <a:ext cx="8099738" cy="716700"/>
          </a:xfrm>
        </p:spPr>
        <p:txBody>
          <a:bodyPr/>
          <a:lstStyle/>
          <a:p>
            <a:r>
              <a:rPr lang="en-GB" dirty="0">
                <a:latin typeface="Trebuchet MS" pitchFamily="34" charset="0"/>
              </a:rPr>
              <a:t>Signals in Frequency Domain</a:t>
            </a:r>
            <a:endParaRPr lang="en-IN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922" y="1196430"/>
            <a:ext cx="10952697" cy="4364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6352117" y="5554239"/>
            <a:ext cx="728382" cy="463846"/>
          </a:xfrm>
          <a:prstGeom prst="rect">
            <a:avLst/>
          </a:prstGeom>
          <a:solidFill>
            <a:srgbClr val="CC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srgbClr val="000000"/>
                </a:solidFill>
                <a:ea typeface="新細明體" charset="-120"/>
              </a:rPr>
              <a:t>shift</a:t>
            </a:r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auto">
          <a:xfrm>
            <a:off x="6262055" y="5097373"/>
            <a:ext cx="1219200" cy="360362"/>
          </a:xfrm>
          <a:prstGeom prst="rightArrow">
            <a:avLst>
              <a:gd name="adj1" fmla="val 50000"/>
              <a:gd name="adj2" fmla="val 63436"/>
            </a:avLst>
          </a:prstGeom>
          <a:solidFill>
            <a:srgbClr val="00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141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391400" cy="433365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Trebuchet MS" pitchFamily="34" charset="0"/>
              </a:rPr>
              <a:t>Signals in Frequency Domain</a:t>
            </a:r>
            <a:endParaRPr lang="en-IN" dirty="0"/>
          </a:p>
        </p:txBody>
      </p:sp>
      <p:pic>
        <p:nvPicPr>
          <p:cNvPr id="4" name="Picture 9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3276" y="1607097"/>
            <a:ext cx="5930900" cy="379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254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7275490" cy="562153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Trebuchet MS" pitchFamily="34" charset="0"/>
              </a:rPr>
              <a:t>Signals in Frequency Domain</a:t>
            </a:r>
            <a:endParaRPr lang="en-IN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617" y="1648619"/>
            <a:ext cx="2783416" cy="2087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334" y="1637506"/>
            <a:ext cx="2798233" cy="209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3083" y="3953905"/>
            <a:ext cx="2766483" cy="207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3034" y="3953905"/>
            <a:ext cx="2798233" cy="209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AutoShape 12"/>
          <p:cNvSpPr>
            <a:spLocks noChangeArrowheads="1"/>
          </p:cNvSpPr>
          <p:nvPr/>
        </p:nvSpPr>
        <p:spPr bwMode="auto">
          <a:xfrm>
            <a:off x="5369985" y="2501900"/>
            <a:ext cx="1204383" cy="381000"/>
          </a:xfrm>
          <a:prstGeom prst="rightArrow">
            <a:avLst>
              <a:gd name="adj1" fmla="val 50000"/>
              <a:gd name="adj2" fmla="val 59271"/>
            </a:avLst>
          </a:prstGeom>
          <a:solidFill>
            <a:srgbClr val="00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5384800" y="5303839"/>
            <a:ext cx="763648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srgbClr val="000000"/>
                </a:solidFill>
              </a:rPr>
              <a:t>DFT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5369985" y="4653137"/>
            <a:ext cx="1204383" cy="4927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" name="Rectangle 13"/>
          <p:cNvSpPr/>
          <p:nvPr/>
        </p:nvSpPr>
        <p:spPr>
          <a:xfrm>
            <a:off x="5417511" y="3062039"/>
            <a:ext cx="11568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</a:pPr>
            <a:r>
              <a:rPr lang="en-US" sz="2400" dirty="0" smtClean="0">
                <a:solidFill>
                  <a:srgbClr val="000000"/>
                </a:solidFill>
              </a:rPr>
              <a:t>DFT</a:t>
            </a:r>
            <a:endParaRPr lang="en-US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881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1"/>
          <p:cNvSpPr txBox="1">
            <a:spLocks noChangeArrowheads="1"/>
          </p:cNvSpPr>
          <p:nvPr/>
        </p:nvSpPr>
        <p:spPr bwMode="auto">
          <a:xfrm>
            <a:off x="618067" y="1588"/>
            <a:ext cx="10753978" cy="1202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36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The Property of Two-Dimensional DFT </a:t>
            </a:r>
          </a:p>
          <a:p>
            <a:pPr algn="ctr">
              <a:buClrTx/>
              <a:buFontTx/>
              <a:buNone/>
            </a:pPr>
            <a:r>
              <a:rPr lang="it-IT" sz="36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Linear Combination</a:t>
            </a:r>
          </a:p>
        </p:txBody>
      </p:sp>
      <p:sp>
        <p:nvSpPr>
          <p:cNvPr id="17411" name="Rectangle 2"/>
          <p:cNvSpPr>
            <a:spLocks noChangeArrowheads="1"/>
          </p:cNvSpPr>
          <p:nvPr/>
        </p:nvSpPr>
        <p:spPr bwMode="auto">
          <a:xfrm>
            <a:off x="0" y="2393950"/>
            <a:ext cx="12192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2" name="Rectangle 3"/>
          <p:cNvSpPr>
            <a:spLocks noChangeArrowheads="1"/>
          </p:cNvSpPr>
          <p:nvPr/>
        </p:nvSpPr>
        <p:spPr bwMode="auto">
          <a:xfrm>
            <a:off x="0" y="2393950"/>
            <a:ext cx="12192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3" name="Rectangle 4"/>
          <p:cNvSpPr>
            <a:spLocks noChangeArrowheads="1"/>
          </p:cNvSpPr>
          <p:nvPr/>
        </p:nvSpPr>
        <p:spPr bwMode="auto">
          <a:xfrm>
            <a:off x="0" y="2393950"/>
            <a:ext cx="12192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4" name="Rectangle 5"/>
          <p:cNvSpPr>
            <a:spLocks noChangeArrowheads="1"/>
          </p:cNvSpPr>
          <p:nvPr/>
        </p:nvSpPr>
        <p:spPr bwMode="auto">
          <a:xfrm>
            <a:off x="618067" y="3016250"/>
            <a:ext cx="12192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5" name="Rectangle 6"/>
          <p:cNvSpPr>
            <a:spLocks noChangeArrowheads="1"/>
          </p:cNvSpPr>
          <p:nvPr/>
        </p:nvSpPr>
        <p:spPr bwMode="auto">
          <a:xfrm>
            <a:off x="0" y="0"/>
            <a:ext cx="12192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6" name="Rectangle 7"/>
          <p:cNvSpPr>
            <a:spLocks noChangeArrowheads="1"/>
          </p:cNvSpPr>
          <p:nvPr/>
        </p:nvSpPr>
        <p:spPr bwMode="auto">
          <a:xfrm>
            <a:off x="0" y="0"/>
            <a:ext cx="12192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7" name="AutoShape 8"/>
          <p:cNvSpPr>
            <a:spLocks noChangeArrowheads="1"/>
          </p:cNvSpPr>
          <p:nvPr/>
        </p:nvSpPr>
        <p:spPr bwMode="auto">
          <a:xfrm>
            <a:off x="5369985" y="1784350"/>
            <a:ext cx="1204383" cy="381000"/>
          </a:xfrm>
          <a:prstGeom prst="rightArrow">
            <a:avLst>
              <a:gd name="adj1" fmla="val 50000"/>
              <a:gd name="adj2" fmla="val 59271"/>
            </a:avLst>
          </a:prstGeom>
          <a:solidFill>
            <a:srgbClr val="00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8" name="AutoShape 9"/>
          <p:cNvSpPr>
            <a:spLocks noChangeArrowheads="1"/>
          </p:cNvSpPr>
          <p:nvPr/>
        </p:nvSpPr>
        <p:spPr bwMode="auto">
          <a:xfrm>
            <a:off x="5336118" y="4868863"/>
            <a:ext cx="1204383" cy="381000"/>
          </a:xfrm>
          <a:prstGeom prst="rightArrow">
            <a:avLst>
              <a:gd name="adj1" fmla="val 50000"/>
              <a:gd name="adj2" fmla="val 59271"/>
            </a:avLst>
          </a:prstGeom>
          <a:solidFill>
            <a:srgbClr val="00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9" name="Text Box 10"/>
          <p:cNvSpPr txBox="1">
            <a:spLocks noChangeArrowheads="1"/>
          </p:cNvSpPr>
          <p:nvPr/>
        </p:nvSpPr>
        <p:spPr bwMode="auto">
          <a:xfrm>
            <a:off x="5372100" y="2241551"/>
            <a:ext cx="763648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>
              <a:buClrTx/>
              <a:buFontTx/>
              <a:buNone/>
            </a:pPr>
            <a:r>
              <a:rPr lang="en-US">
                <a:solidFill>
                  <a:srgbClr val="000000"/>
                </a:solidFill>
              </a:rPr>
              <a:t>DFT</a:t>
            </a:r>
          </a:p>
        </p:txBody>
      </p:sp>
      <p:sp>
        <p:nvSpPr>
          <p:cNvPr id="17420" name="Text Box 11"/>
          <p:cNvSpPr txBox="1">
            <a:spLocks noChangeArrowheads="1"/>
          </p:cNvSpPr>
          <p:nvPr/>
        </p:nvSpPr>
        <p:spPr bwMode="auto">
          <a:xfrm>
            <a:off x="5384800" y="5303839"/>
            <a:ext cx="763648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>
              <a:buClrTx/>
              <a:buFontTx/>
              <a:buNone/>
            </a:pPr>
            <a:r>
              <a:rPr lang="en-US">
                <a:solidFill>
                  <a:srgbClr val="000000"/>
                </a:solidFill>
              </a:rPr>
              <a:t>DFT</a:t>
            </a:r>
          </a:p>
        </p:txBody>
      </p:sp>
      <p:pic>
        <p:nvPicPr>
          <p:cNvPr id="17421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0133" y="1365250"/>
            <a:ext cx="16256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422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0133" y="2741732"/>
            <a:ext cx="16256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423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0858" y="4126361"/>
            <a:ext cx="2736851" cy="2052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7424" name="Rectangle 15"/>
          <p:cNvSpPr>
            <a:spLocks noChangeArrowheads="1"/>
          </p:cNvSpPr>
          <p:nvPr/>
        </p:nvSpPr>
        <p:spPr bwMode="auto">
          <a:xfrm>
            <a:off x="0" y="2819400"/>
            <a:ext cx="12192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5" name="Rectangle 16"/>
          <p:cNvSpPr>
            <a:spLocks noChangeArrowheads="1"/>
          </p:cNvSpPr>
          <p:nvPr/>
        </p:nvSpPr>
        <p:spPr bwMode="auto">
          <a:xfrm>
            <a:off x="0" y="2819400"/>
            <a:ext cx="12192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6" name="Rectangle 17"/>
          <p:cNvSpPr>
            <a:spLocks noChangeArrowheads="1"/>
          </p:cNvSpPr>
          <p:nvPr/>
        </p:nvSpPr>
        <p:spPr bwMode="auto">
          <a:xfrm>
            <a:off x="0" y="2819400"/>
            <a:ext cx="12192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7427" name="Picture 1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3451" y="1365250"/>
            <a:ext cx="16256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428" name="Picture 1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3451" y="2751138"/>
            <a:ext cx="16256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429" name="Picture 2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084" y="4045398"/>
            <a:ext cx="284480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7430" name="AutoShape 21"/>
          <p:cNvSpPr>
            <a:spLocks noChangeArrowheads="1"/>
          </p:cNvSpPr>
          <p:nvPr/>
        </p:nvSpPr>
        <p:spPr bwMode="auto">
          <a:xfrm>
            <a:off x="5317067" y="3170238"/>
            <a:ext cx="1204384" cy="381000"/>
          </a:xfrm>
          <a:prstGeom prst="rightArrow">
            <a:avLst>
              <a:gd name="adj1" fmla="val 50000"/>
              <a:gd name="adj2" fmla="val 59271"/>
            </a:avLst>
          </a:prstGeom>
          <a:solidFill>
            <a:srgbClr val="00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31" name="Text Box 22"/>
          <p:cNvSpPr txBox="1">
            <a:spLocks noChangeArrowheads="1"/>
          </p:cNvSpPr>
          <p:nvPr/>
        </p:nvSpPr>
        <p:spPr bwMode="auto">
          <a:xfrm>
            <a:off x="5306484" y="3706814"/>
            <a:ext cx="763648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>
              <a:buClrTx/>
              <a:buFontTx/>
              <a:buNone/>
            </a:pPr>
            <a:r>
              <a:rPr lang="en-US">
                <a:solidFill>
                  <a:srgbClr val="000000"/>
                </a:solidFill>
              </a:rPr>
              <a:t>DFT</a:t>
            </a:r>
          </a:p>
        </p:txBody>
      </p:sp>
      <p:sp>
        <p:nvSpPr>
          <p:cNvPr id="17432" name="Text Box 23"/>
          <p:cNvSpPr txBox="1">
            <a:spLocks noChangeArrowheads="1"/>
          </p:cNvSpPr>
          <p:nvPr/>
        </p:nvSpPr>
        <p:spPr bwMode="auto">
          <a:xfrm>
            <a:off x="1894417" y="1708191"/>
            <a:ext cx="404576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srgbClr val="000000"/>
                </a:solidFill>
              </a:rPr>
              <a:t>A</a:t>
            </a:r>
          </a:p>
        </p:txBody>
      </p:sp>
      <p:sp>
        <p:nvSpPr>
          <p:cNvPr id="17433" name="Text Box 24"/>
          <p:cNvSpPr txBox="1">
            <a:spLocks noChangeArrowheads="1"/>
          </p:cNvSpPr>
          <p:nvPr/>
        </p:nvSpPr>
        <p:spPr bwMode="auto">
          <a:xfrm>
            <a:off x="1924052" y="3169434"/>
            <a:ext cx="386942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srgbClr val="000000"/>
                </a:solidFill>
              </a:rPr>
              <a:t>B</a:t>
            </a:r>
          </a:p>
        </p:txBody>
      </p:sp>
      <p:sp>
        <p:nvSpPr>
          <p:cNvPr id="17434" name="Text Box 25"/>
          <p:cNvSpPr txBox="1">
            <a:spLocks noChangeArrowheads="1"/>
          </p:cNvSpPr>
          <p:nvPr/>
        </p:nvSpPr>
        <p:spPr bwMode="auto">
          <a:xfrm>
            <a:off x="829714" y="4894829"/>
            <a:ext cx="1266991" cy="710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>
              <a:buClrTx/>
              <a:buFontTx/>
              <a:buNone/>
            </a:pPr>
            <a:r>
              <a:rPr lang="en-US" sz="2000" dirty="0">
                <a:solidFill>
                  <a:srgbClr val="000000"/>
                </a:solidFill>
              </a:rPr>
              <a:t>0.25 * A </a:t>
            </a:r>
          </a:p>
          <a:p>
            <a:pPr>
              <a:buClrTx/>
              <a:buFontTx/>
              <a:buNone/>
            </a:pPr>
            <a:r>
              <a:rPr lang="en-US" sz="2000" dirty="0">
                <a:solidFill>
                  <a:srgbClr val="000000"/>
                </a:solidFill>
              </a:rPr>
              <a:t>+ 0.75 * B</a:t>
            </a:r>
          </a:p>
        </p:txBody>
      </p:sp>
    </p:spTree>
    <p:extLst>
      <p:ext uri="{BB962C8B-B14F-4D97-AF65-F5344CB8AC3E}">
        <p14:creationId xmlns:p14="http://schemas.microsoft.com/office/powerpoint/2010/main" val="198859778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1"/>
          <p:cNvSpPr txBox="1">
            <a:spLocks noChangeArrowheads="1"/>
          </p:cNvSpPr>
          <p:nvPr/>
        </p:nvSpPr>
        <p:spPr bwMode="auto">
          <a:xfrm>
            <a:off x="2328016" y="288163"/>
            <a:ext cx="7618088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28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Two-Dimensional DFT with Different Functions</a:t>
            </a:r>
          </a:p>
        </p:txBody>
      </p:sp>
      <p:sp>
        <p:nvSpPr>
          <p:cNvPr id="19459" name="Rectangle 2"/>
          <p:cNvSpPr>
            <a:spLocks noChangeArrowheads="1"/>
          </p:cNvSpPr>
          <p:nvPr/>
        </p:nvSpPr>
        <p:spPr bwMode="auto">
          <a:xfrm>
            <a:off x="0" y="2393950"/>
            <a:ext cx="12192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0" name="Rectangle 3"/>
          <p:cNvSpPr>
            <a:spLocks noChangeArrowheads="1"/>
          </p:cNvSpPr>
          <p:nvPr/>
        </p:nvSpPr>
        <p:spPr bwMode="auto">
          <a:xfrm>
            <a:off x="0" y="2393950"/>
            <a:ext cx="12192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1" name="Rectangle 4"/>
          <p:cNvSpPr>
            <a:spLocks noChangeArrowheads="1"/>
          </p:cNvSpPr>
          <p:nvPr/>
        </p:nvSpPr>
        <p:spPr bwMode="auto">
          <a:xfrm>
            <a:off x="0" y="2393950"/>
            <a:ext cx="12192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2" name="Rectangle 5"/>
          <p:cNvSpPr>
            <a:spLocks noChangeArrowheads="1"/>
          </p:cNvSpPr>
          <p:nvPr/>
        </p:nvSpPr>
        <p:spPr bwMode="auto">
          <a:xfrm>
            <a:off x="0" y="0"/>
            <a:ext cx="12192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3" name="Rectangle 6"/>
          <p:cNvSpPr>
            <a:spLocks noChangeArrowheads="1"/>
          </p:cNvSpPr>
          <p:nvPr/>
        </p:nvSpPr>
        <p:spPr bwMode="auto">
          <a:xfrm>
            <a:off x="0" y="0"/>
            <a:ext cx="12192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4" name="Rectangle 7"/>
          <p:cNvSpPr>
            <a:spLocks noChangeArrowheads="1"/>
          </p:cNvSpPr>
          <p:nvPr/>
        </p:nvSpPr>
        <p:spPr bwMode="auto">
          <a:xfrm>
            <a:off x="0" y="2819400"/>
            <a:ext cx="12192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5" name="Rectangle 8"/>
          <p:cNvSpPr>
            <a:spLocks noChangeArrowheads="1"/>
          </p:cNvSpPr>
          <p:nvPr/>
        </p:nvSpPr>
        <p:spPr bwMode="auto">
          <a:xfrm>
            <a:off x="0" y="2819400"/>
            <a:ext cx="12192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6" name="Rectangle 9"/>
          <p:cNvSpPr>
            <a:spLocks noChangeArrowheads="1"/>
          </p:cNvSpPr>
          <p:nvPr/>
        </p:nvSpPr>
        <p:spPr bwMode="auto">
          <a:xfrm>
            <a:off x="0" y="2819400"/>
            <a:ext cx="12192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7" name="Text Box 10"/>
          <p:cNvSpPr txBox="1">
            <a:spLocks noChangeArrowheads="1"/>
          </p:cNvSpPr>
          <p:nvPr/>
        </p:nvSpPr>
        <p:spPr bwMode="auto">
          <a:xfrm>
            <a:off x="1058333" y="1925639"/>
            <a:ext cx="1531486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>
              <a:buClrTx/>
              <a:buFontTx/>
              <a:buNone/>
            </a:pPr>
            <a:r>
              <a:rPr lang="en-US">
                <a:solidFill>
                  <a:srgbClr val="000000"/>
                </a:solidFill>
              </a:rPr>
              <a:t>Sine wave </a:t>
            </a:r>
          </a:p>
        </p:txBody>
      </p:sp>
      <p:sp>
        <p:nvSpPr>
          <p:cNvPr id="19468" name="Rectangle 11"/>
          <p:cNvSpPr>
            <a:spLocks noChangeArrowheads="1"/>
          </p:cNvSpPr>
          <p:nvPr/>
        </p:nvSpPr>
        <p:spPr bwMode="auto">
          <a:xfrm>
            <a:off x="0" y="2819400"/>
            <a:ext cx="12192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9" name="Rectangle 12"/>
          <p:cNvSpPr>
            <a:spLocks noChangeArrowheads="1"/>
          </p:cNvSpPr>
          <p:nvPr/>
        </p:nvSpPr>
        <p:spPr bwMode="auto">
          <a:xfrm>
            <a:off x="0" y="2819400"/>
            <a:ext cx="12192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0" name="Text Box 13"/>
          <p:cNvSpPr txBox="1">
            <a:spLocks noChangeArrowheads="1"/>
          </p:cNvSpPr>
          <p:nvPr/>
        </p:nvSpPr>
        <p:spPr bwMode="auto">
          <a:xfrm>
            <a:off x="867834" y="4192589"/>
            <a:ext cx="1409658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>
              <a:buClrTx/>
              <a:buFontTx/>
              <a:buNone/>
            </a:pPr>
            <a:r>
              <a:rPr lang="it-IT">
                <a:solidFill>
                  <a:srgbClr val="000000"/>
                </a:solidFill>
              </a:rPr>
              <a:t>Rectangle</a:t>
            </a:r>
          </a:p>
        </p:txBody>
      </p:sp>
      <p:sp>
        <p:nvSpPr>
          <p:cNvPr id="19471" name="Rectangle 14"/>
          <p:cNvSpPr>
            <a:spLocks noChangeArrowheads="1"/>
          </p:cNvSpPr>
          <p:nvPr/>
        </p:nvSpPr>
        <p:spPr bwMode="auto">
          <a:xfrm>
            <a:off x="0" y="0"/>
            <a:ext cx="12192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9472" name="Picture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3659" y="1260475"/>
            <a:ext cx="5892800" cy="220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9473" name="Text Box 16"/>
          <p:cNvSpPr txBox="1">
            <a:spLocks noChangeArrowheads="1"/>
          </p:cNvSpPr>
          <p:nvPr/>
        </p:nvSpPr>
        <p:spPr bwMode="auto">
          <a:xfrm>
            <a:off x="8945033" y="1887539"/>
            <a:ext cx="1219734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>
              <a:buClrTx/>
              <a:buFontTx/>
              <a:buNone/>
            </a:pPr>
            <a:r>
              <a:rPr lang="en-US">
                <a:solidFill>
                  <a:srgbClr val="000000"/>
                </a:solidFill>
              </a:rPr>
              <a:t>Its DFT </a:t>
            </a:r>
          </a:p>
        </p:txBody>
      </p:sp>
      <p:sp>
        <p:nvSpPr>
          <p:cNvPr id="19474" name="Text Box 17"/>
          <p:cNvSpPr txBox="1">
            <a:spLocks noChangeArrowheads="1"/>
          </p:cNvSpPr>
          <p:nvPr/>
        </p:nvSpPr>
        <p:spPr bwMode="auto">
          <a:xfrm>
            <a:off x="9078385" y="4371976"/>
            <a:ext cx="1219734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>
              <a:buClrTx/>
              <a:buFontTx/>
              <a:buNone/>
            </a:pPr>
            <a:r>
              <a:rPr lang="en-US">
                <a:solidFill>
                  <a:srgbClr val="000000"/>
                </a:solidFill>
              </a:rPr>
              <a:t>Its DFT </a:t>
            </a:r>
          </a:p>
        </p:txBody>
      </p:sp>
      <p:sp>
        <p:nvSpPr>
          <p:cNvPr id="19475" name="Rectangle 18"/>
          <p:cNvSpPr>
            <a:spLocks noChangeArrowheads="1"/>
          </p:cNvSpPr>
          <p:nvPr/>
        </p:nvSpPr>
        <p:spPr bwMode="auto">
          <a:xfrm>
            <a:off x="0" y="2819400"/>
            <a:ext cx="12192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9476" name="Picture 1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2967" y="3941764"/>
            <a:ext cx="5954184" cy="222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312034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2738" y="2768958"/>
            <a:ext cx="7907628" cy="1024675"/>
          </a:xfrm>
        </p:spPr>
        <p:txBody>
          <a:bodyPr/>
          <a:lstStyle/>
          <a:p>
            <a:r>
              <a:rPr lang="en-GB" dirty="0" smtClean="0">
                <a:latin typeface="Trebuchet MS" pitchFamily="34" charset="0"/>
              </a:rPr>
              <a:t>Chapter 4</a:t>
            </a:r>
            <a:endParaRPr lang="en-IN" dirty="0">
              <a:latin typeface="Trebuchet MS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378816"/>
            <a:ext cx="8534400" cy="1259983"/>
          </a:xfrm>
        </p:spPr>
        <p:txBody>
          <a:bodyPr/>
          <a:lstStyle/>
          <a:p>
            <a:r>
              <a:rPr lang="en-GB" dirty="0" smtClean="0">
                <a:solidFill>
                  <a:srgbClr val="002060"/>
                </a:solidFill>
                <a:latin typeface="Trebuchet MS" pitchFamily="34" charset="0"/>
              </a:rPr>
              <a:t>Lecture 5/6: </a:t>
            </a:r>
            <a:r>
              <a:rPr lang="en-US" dirty="0">
                <a:solidFill>
                  <a:srgbClr val="002060"/>
                </a:solidFill>
                <a:latin typeface="Trebuchet MS" pitchFamily="34" charset="0"/>
              </a:rPr>
              <a:t>Image Enhancement in Frequency Domain</a:t>
            </a:r>
            <a:endParaRPr lang="en-IN" dirty="0">
              <a:solidFill>
                <a:srgbClr val="002060"/>
              </a:solidFill>
              <a:latin typeface="Trebuchet MS" pitchFamily="34" charset="0"/>
            </a:endParaRPr>
          </a:p>
        </p:txBody>
      </p:sp>
      <p:sp>
        <p:nvSpPr>
          <p:cNvPr id="5" name="AutoShape 4" descr="Spatial and Frequency Domain — Image Processing | by Anshul Sachdev |  VITHelper | Medi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513" y="434528"/>
            <a:ext cx="6013138" cy="2368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AutoShape 7" descr="Basics steps of frequency domain filtering. The filtering in the... |  Download Scientific Diagra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2253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571655"/>
            <a:ext cx="4982424" cy="2029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427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/>
          <p:cNvSpPr txBox="1">
            <a:spLocks noChangeArrowheads="1"/>
          </p:cNvSpPr>
          <p:nvPr/>
        </p:nvSpPr>
        <p:spPr bwMode="auto">
          <a:xfrm>
            <a:off x="1188695" y="236559"/>
            <a:ext cx="9746877" cy="64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36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Two-Dimensional DFT with Different Functions</a:t>
            </a:r>
          </a:p>
        </p:txBody>
      </p:sp>
      <p:sp>
        <p:nvSpPr>
          <p:cNvPr id="20483" name="Rectangle 2"/>
          <p:cNvSpPr>
            <a:spLocks noChangeArrowheads="1"/>
          </p:cNvSpPr>
          <p:nvPr/>
        </p:nvSpPr>
        <p:spPr bwMode="auto">
          <a:xfrm>
            <a:off x="0" y="2393950"/>
            <a:ext cx="12192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4" name="Rectangle 3"/>
          <p:cNvSpPr>
            <a:spLocks noChangeArrowheads="1"/>
          </p:cNvSpPr>
          <p:nvPr/>
        </p:nvSpPr>
        <p:spPr bwMode="auto">
          <a:xfrm>
            <a:off x="0" y="2393950"/>
            <a:ext cx="12192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5" name="Rectangle 4"/>
          <p:cNvSpPr>
            <a:spLocks noChangeArrowheads="1"/>
          </p:cNvSpPr>
          <p:nvPr/>
        </p:nvSpPr>
        <p:spPr bwMode="auto">
          <a:xfrm>
            <a:off x="0" y="2393950"/>
            <a:ext cx="12192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6" name="Rectangle 5"/>
          <p:cNvSpPr>
            <a:spLocks noChangeArrowheads="1"/>
          </p:cNvSpPr>
          <p:nvPr/>
        </p:nvSpPr>
        <p:spPr bwMode="auto">
          <a:xfrm>
            <a:off x="0" y="0"/>
            <a:ext cx="12192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7" name="Rectangle 6"/>
          <p:cNvSpPr>
            <a:spLocks noChangeArrowheads="1"/>
          </p:cNvSpPr>
          <p:nvPr/>
        </p:nvSpPr>
        <p:spPr bwMode="auto">
          <a:xfrm>
            <a:off x="0" y="0"/>
            <a:ext cx="12192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8" name="Rectangle 7"/>
          <p:cNvSpPr>
            <a:spLocks noChangeArrowheads="1"/>
          </p:cNvSpPr>
          <p:nvPr/>
        </p:nvSpPr>
        <p:spPr bwMode="auto">
          <a:xfrm>
            <a:off x="0" y="2819400"/>
            <a:ext cx="12192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9" name="Rectangle 8"/>
          <p:cNvSpPr>
            <a:spLocks noChangeArrowheads="1"/>
          </p:cNvSpPr>
          <p:nvPr/>
        </p:nvSpPr>
        <p:spPr bwMode="auto">
          <a:xfrm>
            <a:off x="0" y="2819400"/>
            <a:ext cx="12192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0" name="Rectangle 9"/>
          <p:cNvSpPr>
            <a:spLocks noChangeArrowheads="1"/>
          </p:cNvSpPr>
          <p:nvPr/>
        </p:nvSpPr>
        <p:spPr bwMode="auto">
          <a:xfrm>
            <a:off x="0" y="2819400"/>
            <a:ext cx="12192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1" name="Text Box 10"/>
          <p:cNvSpPr txBox="1">
            <a:spLocks noChangeArrowheads="1"/>
          </p:cNvSpPr>
          <p:nvPr/>
        </p:nvSpPr>
        <p:spPr bwMode="auto">
          <a:xfrm>
            <a:off x="1060452" y="1925638"/>
            <a:ext cx="1763922" cy="833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>
              <a:buClrTx/>
              <a:buFontTx/>
              <a:buNone/>
            </a:pPr>
            <a:r>
              <a:rPr lang="it-IT" dirty="0">
                <a:solidFill>
                  <a:srgbClr val="000000"/>
                </a:solidFill>
              </a:rPr>
              <a:t>2D Gaussian</a:t>
            </a:r>
          </a:p>
          <a:p>
            <a:pPr>
              <a:buClrTx/>
              <a:buFontTx/>
              <a:buNone/>
            </a:pPr>
            <a:r>
              <a:rPr lang="it-IT" dirty="0">
                <a:solidFill>
                  <a:srgbClr val="000000"/>
                </a:solidFill>
              </a:rPr>
              <a:t>function </a:t>
            </a:r>
          </a:p>
        </p:txBody>
      </p:sp>
      <p:sp>
        <p:nvSpPr>
          <p:cNvPr id="20492" name="Rectangle 11"/>
          <p:cNvSpPr>
            <a:spLocks noChangeArrowheads="1"/>
          </p:cNvSpPr>
          <p:nvPr/>
        </p:nvSpPr>
        <p:spPr bwMode="auto">
          <a:xfrm>
            <a:off x="0" y="2819400"/>
            <a:ext cx="12192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3" name="Rectangle 12"/>
          <p:cNvSpPr>
            <a:spLocks noChangeArrowheads="1"/>
          </p:cNvSpPr>
          <p:nvPr/>
        </p:nvSpPr>
        <p:spPr bwMode="auto">
          <a:xfrm>
            <a:off x="0" y="2819400"/>
            <a:ext cx="12192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4" name="Text Box 13"/>
          <p:cNvSpPr txBox="1">
            <a:spLocks noChangeArrowheads="1"/>
          </p:cNvSpPr>
          <p:nvPr/>
        </p:nvSpPr>
        <p:spPr bwMode="auto">
          <a:xfrm>
            <a:off x="867833" y="4192589"/>
            <a:ext cx="1292639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>
              <a:buClrTx/>
              <a:buFontTx/>
              <a:buNone/>
            </a:pPr>
            <a:r>
              <a:rPr lang="it-IT">
                <a:solidFill>
                  <a:srgbClr val="000000"/>
                </a:solidFill>
              </a:rPr>
              <a:t>Impulses</a:t>
            </a:r>
          </a:p>
        </p:txBody>
      </p:sp>
      <p:sp>
        <p:nvSpPr>
          <p:cNvPr id="20495" name="Rectangle 14"/>
          <p:cNvSpPr>
            <a:spLocks noChangeArrowheads="1"/>
          </p:cNvSpPr>
          <p:nvPr/>
        </p:nvSpPr>
        <p:spPr bwMode="auto">
          <a:xfrm>
            <a:off x="0" y="0"/>
            <a:ext cx="12192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6" name="Text Box 15"/>
          <p:cNvSpPr txBox="1">
            <a:spLocks noChangeArrowheads="1"/>
          </p:cNvSpPr>
          <p:nvPr/>
        </p:nvSpPr>
        <p:spPr bwMode="auto">
          <a:xfrm>
            <a:off x="8945033" y="1887539"/>
            <a:ext cx="1219734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>
              <a:buClrTx/>
              <a:buFontTx/>
              <a:buNone/>
            </a:pPr>
            <a:r>
              <a:rPr lang="en-US">
                <a:solidFill>
                  <a:srgbClr val="000000"/>
                </a:solidFill>
              </a:rPr>
              <a:t>Its DFT </a:t>
            </a:r>
          </a:p>
        </p:txBody>
      </p:sp>
      <p:sp>
        <p:nvSpPr>
          <p:cNvPr id="20497" name="Text Box 16"/>
          <p:cNvSpPr txBox="1">
            <a:spLocks noChangeArrowheads="1"/>
          </p:cNvSpPr>
          <p:nvPr/>
        </p:nvSpPr>
        <p:spPr bwMode="auto">
          <a:xfrm>
            <a:off x="9078385" y="4371976"/>
            <a:ext cx="1219734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>
              <a:buClrTx/>
              <a:buFontTx/>
              <a:buNone/>
            </a:pPr>
            <a:r>
              <a:rPr lang="en-US">
                <a:solidFill>
                  <a:srgbClr val="000000"/>
                </a:solidFill>
              </a:rPr>
              <a:t>Its DFT </a:t>
            </a:r>
          </a:p>
        </p:txBody>
      </p:sp>
      <p:sp>
        <p:nvSpPr>
          <p:cNvPr id="20498" name="Rectangle 17"/>
          <p:cNvSpPr>
            <a:spLocks noChangeArrowheads="1"/>
          </p:cNvSpPr>
          <p:nvPr/>
        </p:nvSpPr>
        <p:spPr bwMode="auto">
          <a:xfrm>
            <a:off x="0" y="2819400"/>
            <a:ext cx="12192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9" name="Rectangle 18"/>
          <p:cNvSpPr>
            <a:spLocks noChangeArrowheads="1"/>
          </p:cNvSpPr>
          <p:nvPr/>
        </p:nvSpPr>
        <p:spPr bwMode="auto">
          <a:xfrm>
            <a:off x="0" y="2819400"/>
            <a:ext cx="12192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0500" name="Picture 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5134" y="1498601"/>
            <a:ext cx="5024967" cy="187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501" name="Rectangle 20"/>
          <p:cNvSpPr>
            <a:spLocks noChangeArrowheads="1"/>
          </p:cNvSpPr>
          <p:nvPr/>
        </p:nvSpPr>
        <p:spPr bwMode="auto">
          <a:xfrm>
            <a:off x="0" y="2819400"/>
            <a:ext cx="12192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0502" name="Picture 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5134" y="4010025"/>
            <a:ext cx="5046133" cy="188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132172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1"/>
          <p:cNvSpPr txBox="1">
            <a:spLocks noChangeArrowheads="1"/>
          </p:cNvSpPr>
          <p:nvPr/>
        </p:nvSpPr>
        <p:spPr bwMode="auto">
          <a:xfrm>
            <a:off x="1893194" y="255435"/>
            <a:ext cx="8380820" cy="710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40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Filtering in the Frequency Domain</a:t>
            </a:r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4733" y="1193019"/>
            <a:ext cx="7243233" cy="493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841323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1"/>
          <p:cNvSpPr txBox="1">
            <a:spLocks noChangeArrowheads="1"/>
          </p:cNvSpPr>
          <p:nvPr/>
        </p:nvSpPr>
        <p:spPr bwMode="auto">
          <a:xfrm>
            <a:off x="994627" y="277641"/>
            <a:ext cx="10163658" cy="710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40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Basics of Filtering in the Frequency Domain</a:t>
            </a:r>
          </a:p>
        </p:txBody>
      </p:sp>
      <p:pic>
        <p:nvPicPr>
          <p:cNvPr id="2253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618" y="1995488"/>
            <a:ext cx="10723033" cy="402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753382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1"/>
          <p:cNvSpPr txBox="1">
            <a:spLocks noChangeArrowheads="1"/>
          </p:cNvSpPr>
          <p:nvPr/>
        </p:nvSpPr>
        <p:spPr bwMode="auto">
          <a:xfrm>
            <a:off x="1740736" y="230375"/>
            <a:ext cx="9032259" cy="710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40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Some Basic Filters and Their Functions</a:t>
            </a:r>
          </a:p>
        </p:txBody>
      </p:sp>
      <p:pic>
        <p:nvPicPr>
          <p:cNvPr id="2355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3767" y="3241229"/>
            <a:ext cx="8295217" cy="284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716489" y="1291108"/>
            <a:ext cx="11080751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6550" indent="-336550"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1pPr>
            <a:lvl2pPr marL="736600" indent="-279400"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>
              <a:spcBef>
                <a:spcPts val="500"/>
              </a:spcBef>
              <a:buFont typeface="Times New Roman" pitchFamily="16" charset="0"/>
              <a:buChar char="•"/>
              <a:defRPr/>
            </a:pPr>
            <a:r>
              <a:rPr lang="en-US" sz="2000" dirty="0" smtClean="0">
                <a:ea typeface="新細明體" charset="-120"/>
              </a:rPr>
              <a:t>Multiply all values of </a:t>
            </a:r>
            <a:r>
              <a:rPr lang="en-US" sz="2000" i="1" dirty="0" smtClean="0">
                <a:ea typeface="新細明體" charset="-120"/>
              </a:rPr>
              <a:t>F</a:t>
            </a:r>
            <a:r>
              <a:rPr lang="en-US" sz="2000" dirty="0" smtClean="0">
                <a:ea typeface="新細明體" charset="-120"/>
              </a:rPr>
              <a:t>(</a:t>
            </a:r>
            <a:r>
              <a:rPr lang="en-US" sz="2000" i="1" dirty="0" err="1" smtClean="0">
                <a:ea typeface="新細明體" charset="-120"/>
              </a:rPr>
              <a:t>u</a:t>
            </a:r>
            <a:r>
              <a:rPr lang="en-US" sz="2000" dirty="0" err="1" smtClean="0">
                <a:ea typeface="新細明體" charset="-120"/>
              </a:rPr>
              <a:t>,</a:t>
            </a:r>
            <a:r>
              <a:rPr lang="en-US" sz="2000" i="1" dirty="0" err="1" smtClean="0">
                <a:ea typeface="新細明體" charset="-120"/>
              </a:rPr>
              <a:t>v</a:t>
            </a:r>
            <a:r>
              <a:rPr lang="en-US" sz="2000" dirty="0" smtClean="0">
                <a:ea typeface="新細明體" charset="-120"/>
              </a:rPr>
              <a:t>) by the filter function (notch filter):</a:t>
            </a:r>
          </a:p>
          <a:p>
            <a:pPr marL="341313">
              <a:spcBef>
                <a:spcPts val="500"/>
              </a:spcBef>
              <a:buClrTx/>
              <a:buFontTx/>
              <a:buNone/>
              <a:defRPr/>
            </a:pPr>
            <a:endParaRPr lang="en-US" sz="2000" dirty="0" smtClean="0">
              <a:ea typeface="新細明體" charset="-120"/>
            </a:endParaRPr>
          </a:p>
          <a:p>
            <a:pPr marL="341313">
              <a:spcBef>
                <a:spcPts val="500"/>
              </a:spcBef>
              <a:buClrTx/>
              <a:buFontTx/>
              <a:buNone/>
              <a:defRPr/>
            </a:pPr>
            <a:endParaRPr lang="en-US" sz="2000" dirty="0" smtClean="0">
              <a:ea typeface="新細明體" charset="-120"/>
            </a:endParaRPr>
          </a:p>
          <a:p>
            <a:pPr lvl="1">
              <a:spcBef>
                <a:spcPts val="500"/>
              </a:spcBef>
              <a:buFont typeface="Times New Roman" pitchFamily="16" charset="0"/>
              <a:buChar char="–"/>
              <a:defRPr/>
            </a:pPr>
            <a:r>
              <a:rPr lang="en-US" sz="2000" dirty="0" smtClean="0">
                <a:ea typeface="新細明體" charset="-120"/>
              </a:rPr>
              <a:t>All this filter would do is set </a:t>
            </a:r>
            <a:r>
              <a:rPr lang="en-US" sz="2000" i="1" dirty="0" smtClean="0">
                <a:ea typeface="新細明體" charset="-120"/>
              </a:rPr>
              <a:t>F</a:t>
            </a:r>
            <a:r>
              <a:rPr lang="en-US" sz="2000" dirty="0" smtClean="0">
                <a:ea typeface="新細明體" charset="-120"/>
              </a:rPr>
              <a:t>(0,0) to zero (force the average value of an image to zero) and leave all frequency components of the Fourier transform untouched.</a:t>
            </a:r>
          </a:p>
        </p:txBody>
      </p:sp>
      <p:graphicFrame>
        <p:nvGraphicFramePr>
          <p:cNvPr id="2355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3787821"/>
              </p:ext>
            </p:extLst>
          </p:nvPr>
        </p:nvGraphicFramePr>
        <p:xfrm>
          <a:off x="2266772" y="1766843"/>
          <a:ext cx="5012267" cy="735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9" r:id="rId5" imgW="2574214" imgH="442083" progId="">
                  <p:embed/>
                </p:oleObj>
              </mc:Choice>
              <mc:Fallback>
                <p:oleObj r:id="rId5" imgW="2574214" imgH="442083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6772" y="1766843"/>
                        <a:ext cx="5012267" cy="735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0311146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"/>
          <p:cNvSpPr txBox="1">
            <a:spLocks noChangeArrowheads="1"/>
          </p:cNvSpPr>
          <p:nvPr/>
        </p:nvSpPr>
        <p:spPr bwMode="auto">
          <a:xfrm>
            <a:off x="940158" y="141669"/>
            <a:ext cx="9459333" cy="710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40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Some </a:t>
            </a:r>
            <a:r>
              <a:rPr lang="en-US" sz="4000" dirty="0" smtClean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Basic Filters </a:t>
            </a:r>
            <a:r>
              <a:rPr lang="en-US" sz="40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and Their </a:t>
            </a:r>
            <a:r>
              <a:rPr lang="en-US" sz="4000" dirty="0" smtClean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Functions</a:t>
            </a:r>
            <a:endParaRPr lang="en-US" sz="4000" dirty="0">
              <a:solidFill>
                <a:schemeClr val="tx1"/>
              </a:solidFill>
              <a:latin typeface="Trebuchet MS" pitchFamily="34" charset="0"/>
              <a:ea typeface="新細明體" charset="-120"/>
            </a:endParaRPr>
          </a:p>
        </p:txBody>
      </p:sp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734" y="909013"/>
            <a:ext cx="7372351" cy="517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4580" name="Text Box 3"/>
          <p:cNvSpPr txBox="1">
            <a:spLocks noChangeArrowheads="1"/>
          </p:cNvSpPr>
          <p:nvPr/>
        </p:nvSpPr>
        <p:spPr bwMode="auto">
          <a:xfrm>
            <a:off x="940158" y="2060280"/>
            <a:ext cx="1949871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>
              <a:buClrTx/>
              <a:buFontTx/>
              <a:buNone/>
            </a:pPr>
            <a:r>
              <a:rPr lang="en-US" dirty="0" err="1">
                <a:solidFill>
                  <a:srgbClr val="000000"/>
                </a:solidFill>
                <a:ea typeface="新細明體" charset="-120"/>
              </a:rPr>
              <a:t>Lowpass</a:t>
            </a:r>
            <a:r>
              <a:rPr lang="en-US" dirty="0">
                <a:solidFill>
                  <a:srgbClr val="000000"/>
                </a:solidFill>
                <a:ea typeface="新細明體" charset="-120"/>
              </a:rPr>
              <a:t> filter</a:t>
            </a:r>
          </a:p>
        </p:txBody>
      </p:sp>
      <p:sp>
        <p:nvSpPr>
          <p:cNvPr id="24581" name="Text Box 4"/>
          <p:cNvSpPr txBox="1">
            <a:spLocks noChangeArrowheads="1"/>
          </p:cNvSpPr>
          <p:nvPr/>
        </p:nvSpPr>
        <p:spPr bwMode="auto">
          <a:xfrm>
            <a:off x="888862" y="4146834"/>
            <a:ext cx="2001167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>
              <a:buClrTx/>
              <a:buFontTx/>
              <a:buNone/>
            </a:pPr>
            <a:r>
              <a:rPr lang="en-US">
                <a:solidFill>
                  <a:srgbClr val="000000"/>
                </a:solidFill>
                <a:ea typeface="新細明體" charset="-120"/>
              </a:rPr>
              <a:t>Highpass filter</a:t>
            </a:r>
          </a:p>
        </p:txBody>
      </p:sp>
    </p:spTree>
    <p:extLst>
      <p:ext uri="{BB962C8B-B14F-4D97-AF65-F5344CB8AC3E}">
        <p14:creationId xmlns:p14="http://schemas.microsoft.com/office/powerpoint/2010/main" val="415013454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033" y="1768475"/>
            <a:ext cx="9931400" cy="3360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5603" name="Text Box 2"/>
          <p:cNvSpPr txBox="1">
            <a:spLocks noChangeArrowheads="1"/>
          </p:cNvSpPr>
          <p:nvPr/>
        </p:nvSpPr>
        <p:spPr bwMode="auto">
          <a:xfrm>
            <a:off x="888643" y="260649"/>
            <a:ext cx="9579939" cy="710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40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Some Basic Filters and Their Functions</a:t>
            </a:r>
          </a:p>
        </p:txBody>
      </p:sp>
    </p:spTree>
    <p:extLst>
      <p:ext uri="{BB962C8B-B14F-4D97-AF65-F5344CB8AC3E}">
        <p14:creationId xmlns:p14="http://schemas.microsoft.com/office/powerpoint/2010/main" val="322323846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/>
          <p:cNvSpPr txBox="1">
            <a:spLocks noChangeArrowheads="1"/>
          </p:cNvSpPr>
          <p:nvPr/>
        </p:nvSpPr>
        <p:spPr bwMode="auto">
          <a:xfrm>
            <a:off x="1403796" y="131860"/>
            <a:ext cx="8500057" cy="1202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 algn="just">
              <a:buClrTx/>
              <a:buFontTx/>
              <a:buNone/>
            </a:pPr>
            <a:r>
              <a:rPr lang="en-US" sz="36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Correspondence between Filtering in </a:t>
            </a:r>
          </a:p>
          <a:p>
            <a:pPr algn="just">
              <a:buClrTx/>
              <a:buFontTx/>
              <a:buNone/>
            </a:pPr>
            <a:r>
              <a:rPr lang="en-US" sz="36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the Spatial and Frequency Domain</a:t>
            </a:r>
          </a:p>
        </p:txBody>
      </p:sp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609600" y="1600201"/>
            <a:ext cx="1087966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6550" indent="-336550"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1pPr>
            <a:lvl2pPr marL="736600" indent="-279400"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>
              <a:spcBef>
                <a:spcPts val="700"/>
              </a:spcBef>
              <a:buFont typeface="Times New Roman" pitchFamily="16" charset="0"/>
              <a:buChar char="•"/>
              <a:defRPr/>
            </a:pPr>
            <a:r>
              <a:rPr lang="en-US" sz="2800" dirty="0" smtClean="0">
                <a:ea typeface="新細明體" charset="-120"/>
              </a:rPr>
              <a:t>Convolution theorem:</a:t>
            </a:r>
          </a:p>
          <a:p>
            <a:pPr lvl="1">
              <a:spcBef>
                <a:spcPts val="600"/>
              </a:spcBef>
              <a:buFont typeface="Times New Roman" pitchFamily="16" charset="0"/>
              <a:buChar char="–"/>
              <a:defRPr/>
            </a:pPr>
            <a:r>
              <a:rPr lang="en-US" dirty="0" smtClean="0">
                <a:ea typeface="新細明體" charset="-120"/>
              </a:rPr>
              <a:t>The discrete convolution of two functions </a:t>
            </a:r>
            <a:r>
              <a:rPr lang="en-US" i="1" dirty="0" smtClean="0">
                <a:ea typeface="新細明體" charset="-120"/>
              </a:rPr>
              <a:t>f</a:t>
            </a:r>
            <a:r>
              <a:rPr lang="en-US" dirty="0" smtClean="0">
                <a:ea typeface="新細明體" charset="-120"/>
              </a:rPr>
              <a:t>(</a:t>
            </a:r>
            <a:r>
              <a:rPr lang="en-US" i="1" dirty="0" err="1" smtClean="0">
                <a:ea typeface="新細明體" charset="-120"/>
              </a:rPr>
              <a:t>x</a:t>
            </a:r>
            <a:r>
              <a:rPr lang="en-US" dirty="0" err="1" smtClean="0">
                <a:ea typeface="新細明體" charset="-120"/>
              </a:rPr>
              <a:t>,</a:t>
            </a:r>
            <a:r>
              <a:rPr lang="en-US" i="1" dirty="0" err="1" smtClean="0">
                <a:ea typeface="新細明體" charset="-120"/>
              </a:rPr>
              <a:t>y</a:t>
            </a:r>
            <a:r>
              <a:rPr lang="en-US" dirty="0" smtClean="0">
                <a:ea typeface="新細明體" charset="-120"/>
              </a:rPr>
              <a:t>) and </a:t>
            </a:r>
            <a:r>
              <a:rPr lang="en-US" i="1" dirty="0" smtClean="0">
                <a:ea typeface="新細明體" charset="-120"/>
              </a:rPr>
              <a:t>h</a:t>
            </a:r>
            <a:r>
              <a:rPr lang="en-US" dirty="0" smtClean="0">
                <a:ea typeface="新細明體" charset="-120"/>
              </a:rPr>
              <a:t>(</a:t>
            </a:r>
            <a:r>
              <a:rPr lang="en-US" i="1" dirty="0" err="1" smtClean="0">
                <a:ea typeface="新細明體" charset="-120"/>
              </a:rPr>
              <a:t>x</a:t>
            </a:r>
            <a:r>
              <a:rPr lang="en-US" dirty="0" err="1" smtClean="0">
                <a:ea typeface="新細明體" charset="-120"/>
              </a:rPr>
              <a:t>,</a:t>
            </a:r>
            <a:r>
              <a:rPr lang="en-US" i="1" dirty="0" err="1" smtClean="0">
                <a:ea typeface="新細明體" charset="-120"/>
              </a:rPr>
              <a:t>y</a:t>
            </a:r>
            <a:r>
              <a:rPr lang="en-US" dirty="0" smtClean="0">
                <a:ea typeface="新細明體" charset="-120"/>
              </a:rPr>
              <a:t>) of size </a:t>
            </a:r>
            <a:r>
              <a:rPr lang="en-US" i="1" dirty="0" smtClean="0">
                <a:ea typeface="新細明體" charset="-120"/>
              </a:rPr>
              <a:t>M×N</a:t>
            </a:r>
            <a:r>
              <a:rPr lang="en-US" dirty="0" smtClean="0">
                <a:ea typeface="新細明體" charset="-120"/>
              </a:rPr>
              <a:t> is defined as</a:t>
            </a:r>
          </a:p>
          <a:p>
            <a:pPr marL="741363" lvl="1">
              <a:spcBef>
                <a:spcPts val="600"/>
              </a:spcBef>
              <a:buClrTx/>
              <a:buFontTx/>
              <a:buNone/>
              <a:defRPr/>
            </a:pPr>
            <a:endParaRPr lang="en-US" dirty="0" smtClean="0">
              <a:ea typeface="新細明體" charset="-120"/>
            </a:endParaRPr>
          </a:p>
          <a:p>
            <a:pPr marL="741363" lvl="1">
              <a:spcBef>
                <a:spcPts val="600"/>
              </a:spcBef>
              <a:buClrTx/>
              <a:buFontTx/>
              <a:buNone/>
              <a:defRPr/>
            </a:pPr>
            <a:endParaRPr lang="en-US" dirty="0" smtClean="0">
              <a:ea typeface="新細明體" charset="-120"/>
            </a:endParaRPr>
          </a:p>
          <a:p>
            <a:pPr lvl="1">
              <a:spcBef>
                <a:spcPts val="600"/>
              </a:spcBef>
              <a:buFont typeface="Times New Roman" pitchFamily="16" charset="0"/>
              <a:buChar char="–"/>
              <a:defRPr/>
            </a:pPr>
            <a:r>
              <a:rPr lang="en-US" dirty="0" smtClean="0">
                <a:ea typeface="新細明體" charset="-120"/>
              </a:rPr>
              <a:t>Let </a:t>
            </a:r>
            <a:r>
              <a:rPr lang="en-US" i="1" dirty="0" smtClean="0">
                <a:ea typeface="新細明體" charset="-120"/>
              </a:rPr>
              <a:t>F</a:t>
            </a:r>
            <a:r>
              <a:rPr lang="en-US" dirty="0" smtClean="0">
                <a:ea typeface="新細明體" charset="-120"/>
              </a:rPr>
              <a:t>(</a:t>
            </a:r>
            <a:r>
              <a:rPr lang="en-US" i="1" dirty="0" err="1" smtClean="0">
                <a:ea typeface="新細明體" charset="-120"/>
              </a:rPr>
              <a:t>u</a:t>
            </a:r>
            <a:r>
              <a:rPr lang="en-US" dirty="0" err="1" smtClean="0">
                <a:ea typeface="新細明體" charset="-120"/>
              </a:rPr>
              <a:t>,</a:t>
            </a:r>
            <a:r>
              <a:rPr lang="en-US" i="1" dirty="0" err="1" smtClean="0">
                <a:ea typeface="新細明體" charset="-120"/>
              </a:rPr>
              <a:t>v</a:t>
            </a:r>
            <a:r>
              <a:rPr lang="en-US" dirty="0" smtClean="0">
                <a:ea typeface="新細明體" charset="-120"/>
              </a:rPr>
              <a:t>) and </a:t>
            </a:r>
            <a:r>
              <a:rPr lang="en-US" i="1" dirty="0" smtClean="0">
                <a:ea typeface="新細明體" charset="-120"/>
              </a:rPr>
              <a:t>H</a:t>
            </a:r>
            <a:r>
              <a:rPr lang="en-US" dirty="0" smtClean="0">
                <a:ea typeface="新細明體" charset="-120"/>
              </a:rPr>
              <a:t>(</a:t>
            </a:r>
            <a:r>
              <a:rPr lang="en-US" i="1" dirty="0" err="1" smtClean="0">
                <a:ea typeface="新細明體" charset="-120"/>
              </a:rPr>
              <a:t>u</a:t>
            </a:r>
            <a:r>
              <a:rPr lang="en-US" dirty="0" err="1" smtClean="0">
                <a:ea typeface="新細明體" charset="-120"/>
              </a:rPr>
              <a:t>,</a:t>
            </a:r>
            <a:r>
              <a:rPr lang="en-US" i="1" dirty="0" err="1" smtClean="0">
                <a:ea typeface="新細明體" charset="-120"/>
              </a:rPr>
              <a:t>v</a:t>
            </a:r>
            <a:r>
              <a:rPr lang="en-US" dirty="0" smtClean="0">
                <a:ea typeface="新細明體" charset="-120"/>
              </a:rPr>
              <a:t>) denote the Fourier transforms of </a:t>
            </a:r>
            <a:r>
              <a:rPr lang="en-US" i="1" dirty="0" smtClean="0">
                <a:ea typeface="新細明體" charset="-120"/>
              </a:rPr>
              <a:t>f</a:t>
            </a:r>
            <a:r>
              <a:rPr lang="en-US" dirty="0" smtClean="0">
                <a:ea typeface="新細明體" charset="-120"/>
              </a:rPr>
              <a:t>(</a:t>
            </a:r>
            <a:r>
              <a:rPr lang="en-US" i="1" dirty="0" err="1" smtClean="0">
                <a:ea typeface="新細明體" charset="-120"/>
              </a:rPr>
              <a:t>x</a:t>
            </a:r>
            <a:r>
              <a:rPr lang="en-US" dirty="0" err="1" smtClean="0">
                <a:ea typeface="新細明體" charset="-120"/>
              </a:rPr>
              <a:t>,</a:t>
            </a:r>
            <a:r>
              <a:rPr lang="en-US" i="1" dirty="0" err="1" smtClean="0">
                <a:ea typeface="新細明體" charset="-120"/>
              </a:rPr>
              <a:t>y</a:t>
            </a:r>
            <a:r>
              <a:rPr lang="en-US" dirty="0" smtClean="0">
                <a:ea typeface="新細明體" charset="-120"/>
              </a:rPr>
              <a:t>) and </a:t>
            </a:r>
            <a:r>
              <a:rPr lang="en-US" i="1" dirty="0" smtClean="0">
                <a:ea typeface="新細明體" charset="-120"/>
              </a:rPr>
              <a:t>h</a:t>
            </a:r>
            <a:r>
              <a:rPr lang="en-US" dirty="0" smtClean="0">
                <a:ea typeface="新細明體" charset="-120"/>
              </a:rPr>
              <a:t>(</a:t>
            </a:r>
            <a:r>
              <a:rPr lang="en-US" i="1" dirty="0" err="1" smtClean="0">
                <a:ea typeface="新細明體" charset="-120"/>
              </a:rPr>
              <a:t>x</a:t>
            </a:r>
            <a:r>
              <a:rPr lang="en-US" dirty="0" err="1" smtClean="0">
                <a:ea typeface="新細明體" charset="-120"/>
              </a:rPr>
              <a:t>,</a:t>
            </a:r>
            <a:r>
              <a:rPr lang="en-US" i="1" dirty="0" err="1" smtClean="0">
                <a:ea typeface="新細明體" charset="-120"/>
              </a:rPr>
              <a:t>y</a:t>
            </a:r>
            <a:r>
              <a:rPr lang="en-US" dirty="0" smtClean="0">
                <a:ea typeface="新細明體" charset="-120"/>
              </a:rPr>
              <a:t>), then</a:t>
            </a:r>
          </a:p>
          <a:p>
            <a:pPr lvl="1" indent="-273050">
              <a:spcBef>
                <a:spcPts val="600"/>
              </a:spcBef>
              <a:buClrTx/>
              <a:buFontTx/>
              <a:buNone/>
              <a:defRPr/>
            </a:pPr>
            <a:r>
              <a:rPr lang="en-US" sz="2000" dirty="0" smtClean="0">
                <a:ea typeface="新細明體" charset="-120"/>
              </a:rPr>
              <a:t>                                                                                                         </a:t>
            </a:r>
            <a:r>
              <a:rPr lang="en-US" dirty="0" smtClean="0">
                <a:ea typeface="新細明體" charset="-120"/>
              </a:rPr>
              <a:t>Eq. (4.2-31)</a:t>
            </a:r>
          </a:p>
          <a:p>
            <a:pPr lvl="1" indent="-273050">
              <a:spcBef>
                <a:spcPts val="600"/>
              </a:spcBef>
              <a:buClrTx/>
              <a:buFontTx/>
              <a:buNone/>
              <a:defRPr/>
            </a:pPr>
            <a:r>
              <a:rPr lang="en-US" dirty="0" smtClean="0">
                <a:ea typeface="新細明體" charset="-120"/>
              </a:rPr>
              <a:t>                                                                                       Eq. (4.2-32)</a:t>
            </a:r>
          </a:p>
        </p:txBody>
      </p:sp>
      <p:graphicFrame>
        <p:nvGraphicFramePr>
          <p:cNvPr id="2662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3995516"/>
              </p:ext>
            </p:extLst>
          </p:nvPr>
        </p:nvGraphicFramePr>
        <p:xfrm>
          <a:off x="1671154" y="4287592"/>
          <a:ext cx="5177367" cy="374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96" r:id="rId4" imgW="16526911" imgH="1597607" progId="">
                  <p:embed/>
                </p:oleObj>
              </mc:Choice>
              <mc:Fallback>
                <p:oleObj r:id="rId4" imgW="16526911" imgH="159760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1154" y="4287592"/>
                        <a:ext cx="5177367" cy="374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29" name="Object 4"/>
          <p:cNvGraphicFramePr>
            <a:graphicFrameLocks noChangeAspect="1"/>
          </p:cNvGraphicFramePr>
          <p:nvPr/>
        </p:nvGraphicFramePr>
        <p:xfrm>
          <a:off x="1786467" y="2916239"/>
          <a:ext cx="7327900" cy="75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97" r:id="rId6" imgW="3308268" imgH="442452" progId="">
                  <p:embed/>
                </p:oleObj>
              </mc:Choice>
              <mc:Fallback>
                <p:oleObj r:id="rId6" imgW="3308268" imgH="442452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6467" y="2916239"/>
                        <a:ext cx="7327900" cy="752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0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5631935"/>
              </p:ext>
            </p:extLst>
          </p:nvPr>
        </p:nvGraphicFramePr>
        <p:xfrm>
          <a:off x="1623156" y="4830718"/>
          <a:ext cx="5071533" cy="366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98" r:id="rId8" imgW="8632000" imgH="834430" progId="">
                  <p:embed/>
                </p:oleObj>
              </mc:Choice>
              <mc:Fallback>
                <p:oleObj r:id="rId8" imgW="8632000" imgH="83443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3156" y="4830718"/>
                        <a:ext cx="5071533" cy="366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7214699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1"/>
          <p:cNvSpPr txBox="1">
            <a:spLocks noChangeArrowheads="1"/>
          </p:cNvSpPr>
          <p:nvPr/>
        </p:nvSpPr>
        <p:spPr bwMode="auto">
          <a:xfrm>
            <a:off x="2131459" y="188641"/>
            <a:ext cx="7970750" cy="1202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36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Correspondence between Filtering in </a:t>
            </a:r>
          </a:p>
          <a:p>
            <a:pPr algn="ctr">
              <a:buClrTx/>
              <a:buFontTx/>
              <a:buNone/>
            </a:pPr>
            <a:r>
              <a:rPr lang="en-US" sz="36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the Spatial and Frequency Domain</a:t>
            </a:r>
          </a:p>
        </p:txBody>
      </p:sp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609600" y="1600201"/>
            <a:ext cx="1087966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6550" indent="-336550"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1pPr>
            <a:lvl2pPr marL="741363" indent="-279400"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>
              <a:spcBef>
                <a:spcPts val="700"/>
              </a:spcBef>
              <a:buFont typeface="Times New Roman" pitchFamily="16" charset="0"/>
              <a:buChar char="•"/>
              <a:defRPr/>
            </a:pPr>
            <a:r>
              <a:rPr lang="en-US" dirty="0" smtClean="0">
                <a:ea typeface="新細明體" charset="-120"/>
              </a:rPr>
              <a:t>                                 :an impulse function of strength </a:t>
            </a:r>
            <a:r>
              <a:rPr lang="en-US" i="1" dirty="0" smtClean="0">
                <a:ea typeface="新細明體" charset="-120"/>
              </a:rPr>
              <a:t>A</a:t>
            </a:r>
            <a:r>
              <a:rPr lang="en-US" dirty="0" smtClean="0">
                <a:ea typeface="新細明體" charset="-120"/>
              </a:rPr>
              <a:t>, located at coordinates (</a:t>
            </a:r>
            <a:r>
              <a:rPr lang="en-US" i="1" dirty="0" smtClean="0">
                <a:ea typeface="新細明體" charset="-120"/>
              </a:rPr>
              <a:t>x</a:t>
            </a:r>
            <a:r>
              <a:rPr lang="en-US" baseline="-25000" dirty="0" smtClean="0">
                <a:ea typeface="新細明體" charset="-120"/>
              </a:rPr>
              <a:t>0</a:t>
            </a:r>
            <a:r>
              <a:rPr lang="en-US" dirty="0" smtClean="0">
                <a:ea typeface="新細明體" charset="-120"/>
              </a:rPr>
              <a:t>,</a:t>
            </a:r>
            <a:r>
              <a:rPr lang="en-US" i="1" dirty="0" smtClean="0">
                <a:ea typeface="新細明體" charset="-120"/>
              </a:rPr>
              <a:t>y</a:t>
            </a:r>
            <a:r>
              <a:rPr lang="en-US" baseline="-25000" dirty="0" smtClean="0">
                <a:ea typeface="新細明體" charset="-120"/>
              </a:rPr>
              <a:t>0</a:t>
            </a:r>
            <a:r>
              <a:rPr lang="en-US" sz="2800" dirty="0" smtClean="0">
                <a:ea typeface="新細明體" charset="-120"/>
              </a:rPr>
              <a:t>)</a:t>
            </a:r>
          </a:p>
          <a:p>
            <a:pPr marL="341313">
              <a:spcBef>
                <a:spcPts val="700"/>
              </a:spcBef>
              <a:buClrTx/>
              <a:buFontTx/>
              <a:buNone/>
              <a:defRPr/>
            </a:pPr>
            <a:endParaRPr lang="en-US" sz="2800" dirty="0" smtClean="0">
              <a:ea typeface="新細明體" charset="-120"/>
            </a:endParaRPr>
          </a:p>
          <a:p>
            <a:pPr marL="341313">
              <a:spcBef>
                <a:spcPts val="700"/>
              </a:spcBef>
              <a:buClrTx/>
              <a:buFontTx/>
              <a:buNone/>
              <a:defRPr/>
            </a:pPr>
            <a:endParaRPr lang="en-US" sz="2800" dirty="0" smtClean="0">
              <a:ea typeface="新細明體" charset="-120"/>
            </a:endParaRPr>
          </a:p>
          <a:p>
            <a:pPr marL="341313">
              <a:spcBef>
                <a:spcPts val="700"/>
              </a:spcBef>
              <a:buClrTx/>
              <a:buFontTx/>
              <a:buNone/>
              <a:defRPr/>
            </a:pPr>
            <a:endParaRPr lang="en-US" sz="2800" dirty="0" smtClean="0">
              <a:ea typeface="新細明體" charset="-120"/>
            </a:endParaRPr>
          </a:p>
          <a:p>
            <a:pPr marL="342900">
              <a:spcBef>
                <a:spcPts val="600"/>
              </a:spcBef>
              <a:buClrTx/>
              <a:buFontTx/>
              <a:buNone/>
              <a:defRPr/>
            </a:pPr>
            <a:r>
              <a:rPr lang="en-US" dirty="0" smtClean="0">
                <a:ea typeface="新細明體" charset="-120"/>
              </a:rPr>
              <a:t>    where                                                            : a unit impulse located at the origin</a:t>
            </a:r>
          </a:p>
          <a:p>
            <a:pPr>
              <a:spcBef>
                <a:spcPts val="600"/>
              </a:spcBef>
              <a:buFont typeface="Times New Roman" pitchFamily="16" charset="0"/>
              <a:buChar char="•"/>
              <a:defRPr/>
            </a:pPr>
            <a:endParaRPr lang="en-US" dirty="0" smtClean="0">
              <a:ea typeface="新細明體" charset="-120"/>
            </a:endParaRPr>
          </a:p>
          <a:p>
            <a:pPr>
              <a:spcBef>
                <a:spcPts val="600"/>
              </a:spcBef>
              <a:buFont typeface="Times New Roman" pitchFamily="16" charset="0"/>
              <a:buChar char="•"/>
              <a:defRPr/>
            </a:pPr>
            <a:r>
              <a:rPr lang="en-US" dirty="0" smtClean="0">
                <a:ea typeface="新細明體" charset="-120"/>
              </a:rPr>
              <a:t>The Fourier transform of </a:t>
            </a:r>
            <a:r>
              <a:rPr lang="en-US" dirty="0" smtClean="0">
                <a:solidFill>
                  <a:srgbClr val="FF0000"/>
                </a:solidFill>
                <a:ea typeface="新細明體" charset="-120"/>
              </a:rPr>
              <a:t>a unit impulse at the origin </a:t>
            </a:r>
            <a:r>
              <a:rPr lang="en-US" dirty="0" smtClean="0">
                <a:ea typeface="新細明體" charset="-120"/>
              </a:rPr>
              <a:t>(Eq. (4.2-35)) : </a:t>
            </a:r>
          </a:p>
          <a:p>
            <a:pPr lvl="1">
              <a:spcBef>
                <a:spcPts val="600"/>
              </a:spcBef>
              <a:buClrTx/>
              <a:buFontTx/>
              <a:buNone/>
              <a:defRPr/>
            </a:pPr>
            <a:endParaRPr lang="en-US" dirty="0" smtClean="0">
              <a:ea typeface="新細明體" charset="-120"/>
            </a:endParaRPr>
          </a:p>
          <a:p>
            <a:pPr lvl="1">
              <a:spcBef>
                <a:spcPts val="600"/>
              </a:spcBef>
              <a:buClrTx/>
              <a:buFontTx/>
              <a:buNone/>
              <a:defRPr/>
            </a:pPr>
            <a:endParaRPr lang="en-US" dirty="0" smtClean="0">
              <a:ea typeface="新細明體" charset="-120"/>
            </a:endParaRPr>
          </a:p>
        </p:txBody>
      </p:sp>
      <p:graphicFrame>
        <p:nvGraphicFramePr>
          <p:cNvPr id="2765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0215976"/>
              </p:ext>
            </p:extLst>
          </p:nvPr>
        </p:nvGraphicFramePr>
        <p:xfrm>
          <a:off x="2165202" y="2279963"/>
          <a:ext cx="7073900" cy="884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2" r:id="rId4" imgW="5543486" imgH="925654" progId="">
                  <p:embed/>
                </p:oleObj>
              </mc:Choice>
              <mc:Fallback>
                <p:oleObj r:id="rId4" imgW="5543486" imgH="925654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5202" y="2279963"/>
                        <a:ext cx="7073900" cy="884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3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6428784"/>
              </p:ext>
            </p:extLst>
          </p:nvPr>
        </p:nvGraphicFramePr>
        <p:xfrm>
          <a:off x="931572" y="1744558"/>
          <a:ext cx="2628900" cy="398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3" r:id="rId6" imgW="2169338" imgH="438544" progId="">
                  <p:embed/>
                </p:oleObj>
              </mc:Choice>
              <mc:Fallback>
                <p:oleObj r:id="rId6" imgW="2169338" imgH="438544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1572" y="1744558"/>
                        <a:ext cx="2628900" cy="398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4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8286013"/>
              </p:ext>
            </p:extLst>
          </p:nvPr>
        </p:nvGraphicFramePr>
        <p:xfrm>
          <a:off x="1883501" y="3576661"/>
          <a:ext cx="4233333" cy="804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4" r:id="rId8" imgW="3839715" imgH="974916" progId="">
                  <p:embed/>
                </p:oleObj>
              </mc:Choice>
              <mc:Fallback>
                <p:oleObj r:id="rId8" imgW="3839715" imgH="97491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3501" y="3576661"/>
                        <a:ext cx="4233333" cy="804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5" name="Object 6"/>
          <p:cNvGraphicFramePr>
            <a:graphicFrameLocks noChangeAspect="1"/>
          </p:cNvGraphicFramePr>
          <p:nvPr/>
        </p:nvGraphicFramePr>
        <p:xfrm>
          <a:off x="1877484" y="4994276"/>
          <a:ext cx="6993467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5" r:id="rId10" imgW="11549575" imgH="1714553" progId="">
                  <p:embed/>
                </p:oleObj>
              </mc:Choice>
              <mc:Fallback>
                <p:oleObj r:id="rId10" imgW="11549575" imgH="1714553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7484" y="4994276"/>
                        <a:ext cx="6993467" cy="777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6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0558521"/>
              </p:ext>
            </p:extLst>
          </p:nvPr>
        </p:nvGraphicFramePr>
        <p:xfrm>
          <a:off x="6460514" y="4111447"/>
          <a:ext cx="1092200" cy="35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6" r:id="rId12" imgW="1150666" imgH="496698" progId="">
                  <p:embed/>
                </p:oleObj>
              </mc:Choice>
              <mc:Fallback>
                <p:oleObj r:id="rId12" imgW="1150666" imgH="49669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60514" y="4111447"/>
                        <a:ext cx="1092200" cy="354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7139438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"/>
          <p:cNvSpPr txBox="1">
            <a:spLocks noChangeArrowheads="1"/>
          </p:cNvSpPr>
          <p:nvPr/>
        </p:nvSpPr>
        <p:spPr bwMode="auto">
          <a:xfrm>
            <a:off x="2119093" y="216747"/>
            <a:ext cx="7970750" cy="1202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36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Correspondence between Filtering in </a:t>
            </a:r>
          </a:p>
          <a:p>
            <a:pPr algn="ctr">
              <a:buClrTx/>
              <a:buFontTx/>
              <a:buNone/>
            </a:pPr>
            <a:r>
              <a:rPr lang="en-US" sz="36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the Spatial and Frequency Domain</a:t>
            </a:r>
          </a:p>
        </p:txBody>
      </p:sp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609600" y="1600201"/>
            <a:ext cx="1087966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6550" indent="-336550"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1pPr>
            <a:lvl2pPr marL="741363" indent="-279400"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>
              <a:spcBef>
                <a:spcPts val="600"/>
              </a:spcBef>
              <a:buFont typeface="Times New Roman" pitchFamily="16" charset="0"/>
              <a:buChar char="•"/>
              <a:defRPr/>
            </a:pPr>
            <a:r>
              <a:rPr lang="en-US" dirty="0" smtClean="0">
                <a:ea typeface="新細明體" charset="-120"/>
              </a:rPr>
              <a:t>Let                                    , then the convolution (Eq. (4.2-36)) </a:t>
            </a:r>
          </a:p>
          <a:p>
            <a:pPr marL="341313">
              <a:spcBef>
                <a:spcPts val="700"/>
              </a:spcBef>
              <a:buClrTx/>
              <a:buFontTx/>
              <a:buNone/>
              <a:defRPr/>
            </a:pPr>
            <a:endParaRPr lang="en-US" sz="2800" dirty="0" smtClean="0">
              <a:ea typeface="新細明體" charset="-120"/>
            </a:endParaRPr>
          </a:p>
          <a:p>
            <a:pPr marL="341313">
              <a:spcBef>
                <a:spcPts val="700"/>
              </a:spcBef>
              <a:buClrTx/>
              <a:buFontTx/>
              <a:buNone/>
              <a:defRPr/>
            </a:pPr>
            <a:endParaRPr lang="en-US" sz="2800" dirty="0" smtClean="0">
              <a:ea typeface="新細明體" charset="-120"/>
            </a:endParaRPr>
          </a:p>
          <a:p>
            <a:pPr marL="341313">
              <a:spcBef>
                <a:spcPts val="600"/>
              </a:spcBef>
              <a:buClrTx/>
              <a:buFontTx/>
              <a:buNone/>
              <a:defRPr/>
            </a:pPr>
            <a:endParaRPr lang="en-US" dirty="0" smtClean="0">
              <a:ea typeface="新細明體" charset="-120"/>
            </a:endParaRPr>
          </a:p>
          <a:p>
            <a:pPr>
              <a:spcBef>
                <a:spcPts val="600"/>
              </a:spcBef>
              <a:buFont typeface="Times New Roman" pitchFamily="16" charset="0"/>
              <a:buChar char="•"/>
              <a:defRPr/>
            </a:pPr>
            <a:r>
              <a:rPr lang="en-US" dirty="0" smtClean="0">
                <a:ea typeface="新細明體" charset="-120"/>
              </a:rPr>
              <a:t>Combine </a:t>
            </a:r>
            <a:r>
              <a:rPr lang="en-US" dirty="0" err="1" smtClean="0">
                <a:ea typeface="新細明體" charset="-120"/>
              </a:rPr>
              <a:t>Eqs</a:t>
            </a:r>
            <a:r>
              <a:rPr lang="en-US" dirty="0" smtClean="0">
                <a:ea typeface="新細明體" charset="-120"/>
              </a:rPr>
              <a:t>. (4.2-35) (4.2-36) with Eq. (4.2-31), we obtain</a:t>
            </a:r>
          </a:p>
          <a:p>
            <a:pPr lvl="1">
              <a:spcBef>
                <a:spcPts val="600"/>
              </a:spcBef>
              <a:buClrTx/>
              <a:buFontTx/>
              <a:buNone/>
              <a:defRPr/>
            </a:pPr>
            <a:endParaRPr lang="en-US" dirty="0" smtClean="0">
              <a:ea typeface="新細明體" charset="-120"/>
            </a:endParaRPr>
          </a:p>
          <a:p>
            <a:pPr lvl="1">
              <a:spcBef>
                <a:spcPts val="600"/>
              </a:spcBef>
              <a:buClrTx/>
              <a:buFontTx/>
              <a:buNone/>
              <a:defRPr/>
            </a:pPr>
            <a:endParaRPr lang="en-US" dirty="0" smtClean="0">
              <a:ea typeface="新細明體" charset="-120"/>
            </a:endParaRPr>
          </a:p>
        </p:txBody>
      </p:sp>
      <p:graphicFrame>
        <p:nvGraphicFramePr>
          <p:cNvPr id="28676" name="Object 3"/>
          <p:cNvGraphicFramePr>
            <a:graphicFrameLocks noChangeAspect="1"/>
          </p:cNvGraphicFramePr>
          <p:nvPr/>
        </p:nvGraphicFramePr>
        <p:xfrm>
          <a:off x="1644651" y="1990725"/>
          <a:ext cx="7289800" cy="1466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4" r:id="rId4" imgW="3956850" imgH="1062638" progId="">
                  <p:embed/>
                </p:oleObj>
              </mc:Choice>
              <mc:Fallback>
                <p:oleObj r:id="rId4" imgW="3956850" imgH="106263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4651" y="1990725"/>
                        <a:ext cx="7289800" cy="1466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6814953"/>
              </p:ext>
            </p:extLst>
          </p:nvPr>
        </p:nvGraphicFramePr>
        <p:xfrm>
          <a:off x="1648885" y="1703232"/>
          <a:ext cx="2451100" cy="35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5" r:id="rId6" imgW="1810953" imgH="350186" progId="">
                  <p:embed/>
                </p:oleObj>
              </mc:Choice>
              <mc:Fallback>
                <p:oleObj r:id="rId6" imgW="1810953" imgH="35018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8885" y="1703232"/>
                        <a:ext cx="2451100" cy="354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8678" name="Group 5"/>
          <p:cNvGrpSpPr>
            <a:grpSpLocks/>
          </p:cNvGrpSpPr>
          <p:nvPr/>
        </p:nvGrpSpPr>
        <p:grpSpPr bwMode="auto">
          <a:xfrm>
            <a:off x="2279652" y="4076701"/>
            <a:ext cx="5911849" cy="2087563"/>
            <a:chOff x="1077" y="2568"/>
            <a:chExt cx="2793" cy="1315"/>
          </a:xfrm>
        </p:grpSpPr>
        <p:graphicFrame>
          <p:nvGraphicFramePr>
            <p:cNvPr id="28679" name="Object 6"/>
            <p:cNvGraphicFramePr>
              <a:graphicFrameLocks noChangeAspect="1"/>
            </p:cNvGraphicFramePr>
            <p:nvPr/>
          </p:nvGraphicFramePr>
          <p:xfrm>
            <a:off x="1079" y="2568"/>
            <a:ext cx="2791" cy="13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346" r:id="rId8" imgW="2326930" imgH="974445" progId="">
                    <p:embed/>
                  </p:oleObj>
                </mc:Choice>
                <mc:Fallback>
                  <p:oleObj r:id="rId8" imgW="2326930" imgH="974445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79" y="2568"/>
                          <a:ext cx="2791" cy="131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8680" name="AutoShape 7"/>
            <p:cNvSpPr>
              <a:spLocks noChangeArrowheads="1"/>
            </p:cNvSpPr>
            <p:nvPr/>
          </p:nvSpPr>
          <p:spPr bwMode="auto">
            <a:xfrm>
              <a:off x="1143" y="3683"/>
              <a:ext cx="430" cy="128"/>
            </a:xfrm>
            <a:prstGeom prst="rightArrow">
              <a:avLst>
                <a:gd name="adj1" fmla="val 50000"/>
                <a:gd name="adj2" fmla="val 83984"/>
              </a:avLst>
            </a:prstGeom>
            <a:solidFill>
              <a:srgbClr val="00CC99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81" name="AutoShape 8"/>
            <p:cNvSpPr>
              <a:spLocks noChangeArrowheads="1"/>
            </p:cNvSpPr>
            <p:nvPr/>
          </p:nvSpPr>
          <p:spPr bwMode="auto">
            <a:xfrm>
              <a:off x="1077" y="3069"/>
              <a:ext cx="1006" cy="525"/>
            </a:xfrm>
            <a:prstGeom prst="upArrowCallout">
              <a:avLst>
                <a:gd name="adj1" fmla="val 47905"/>
                <a:gd name="adj2" fmla="val 47905"/>
                <a:gd name="adj3" fmla="val 16667"/>
                <a:gd name="adj4" fmla="val 75616"/>
              </a:avLst>
            </a:prstGeom>
            <a:noFill/>
            <a:ln w="38160" cap="sq">
              <a:solidFill>
                <a:srgbClr val="3333CC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82" name="AutoShape 9"/>
            <p:cNvSpPr>
              <a:spLocks noChangeArrowheads="1"/>
            </p:cNvSpPr>
            <p:nvPr/>
          </p:nvSpPr>
          <p:spPr bwMode="auto">
            <a:xfrm>
              <a:off x="2818" y="3072"/>
              <a:ext cx="978" cy="516"/>
            </a:xfrm>
            <a:prstGeom prst="upArrowCallout">
              <a:avLst>
                <a:gd name="adj1" fmla="val 47384"/>
                <a:gd name="adj2" fmla="val 47384"/>
                <a:gd name="adj3" fmla="val 16667"/>
                <a:gd name="adj4" fmla="val 74037"/>
              </a:avLst>
            </a:prstGeom>
            <a:noFill/>
            <a:ln w="38160" cap="sq">
              <a:solidFill>
                <a:srgbClr val="3333CC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9396665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1"/>
          <p:cNvSpPr txBox="1">
            <a:spLocks noChangeArrowheads="1"/>
          </p:cNvSpPr>
          <p:nvPr/>
        </p:nvSpPr>
        <p:spPr bwMode="auto">
          <a:xfrm>
            <a:off x="2248482" y="203868"/>
            <a:ext cx="7970750" cy="1202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36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Correspondence between Filtering in </a:t>
            </a:r>
          </a:p>
          <a:p>
            <a:pPr algn="ctr">
              <a:buClrTx/>
              <a:buFontTx/>
              <a:buNone/>
            </a:pPr>
            <a:r>
              <a:rPr lang="en-US" sz="36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the Spatial and Frequency Domain</a:t>
            </a:r>
          </a:p>
        </p:txBody>
      </p:sp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609600" y="1600201"/>
            <a:ext cx="1087966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6550" indent="-336550"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1pPr>
            <a:lvl2pPr marL="741363" indent="-279400"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>
              <a:spcBef>
                <a:spcPts val="600"/>
              </a:spcBef>
              <a:buFont typeface="Times New Roman" pitchFamily="16" charset="0"/>
              <a:buChar char="•"/>
              <a:defRPr/>
            </a:pPr>
            <a:r>
              <a:rPr lang="en-US" dirty="0" smtClean="0">
                <a:ea typeface="新細明體" charset="-120"/>
              </a:rPr>
              <a:t>Let </a:t>
            </a:r>
            <a:r>
              <a:rPr lang="en-US" i="1" dirty="0" smtClean="0">
                <a:ea typeface="新細明體" charset="-120"/>
              </a:rPr>
              <a:t>H</a:t>
            </a:r>
            <a:r>
              <a:rPr lang="en-US" dirty="0" smtClean="0">
                <a:ea typeface="新細明體" charset="-120"/>
              </a:rPr>
              <a:t>(</a:t>
            </a:r>
            <a:r>
              <a:rPr lang="en-US" i="1" dirty="0" smtClean="0">
                <a:ea typeface="新細明體" charset="-120"/>
              </a:rPr>
              <a:t>u</a:t>
            </a:r>
            <a:r>
              <a:rPr lang="en-US" dirty="0" smtClean="0">
                <a:ea typeface="新細明體" charset="-120"/>
              </a:rPr>
              <a:t>) denote a frequency domain, Gaussian filter function given the equation</a:t>
            </a:r>
          </a:p>
          <a:p>
            <a:pPr marL="341313">
              <a:spcBef>
                <a:spcPts val="600"/>
              </a:spcBef>
              <a:buClrTx/>
              <a:buFontTx/>
              <a:buNone/>
              <a:defRPr/>
            </a:pPr>
            <a:endParaRPr lang="en-US" dirty="0" smtClean="0">
              <a:ea typeface="新細明體" charset="-120"/>
            </a:endParaRPr>
          </a:p>
          <a:p>
            <a:pPr marL="342900">
              <a:spcBef>
                <a:spcPts val="600"/>
              </a:spcBef>
              <a:buClrTx/>
              <a:buFontTx/>
              <a:buNone/>
              <a:defRPr/>
            </a:pPr>
            <a:r>
              <a:rPr lang="en-US" dirty="0" smtClean="0">
                <a:ea typeface="新細明體" charset="-120"/>
              </a:rPr>
              <a:t>    where    : the standard deviation of the Gaussian curve.</a:t>
            </a:r>
          </a:p>
          <a:p>
            <a:pPr>
              <a:spcBef>
                <a:spcPts val="600"/>
              </a:spcBef>
              <a:buFont typeface="Times New Roman" pitchFamily="16" charset="0"/>
              <a:buChar char="•"/>
              <a:defRPr/>
            </a:pPr>
            <a:r>
              <a:rPr lang="en-US" dirty="0" smtClean="0">
                <a:ea typeface="新細明體" charset="-120"/>
              </a:rPr>
              <a:t>The corresponding filter in the spatial domain is </a:t>
            </a:r>
          </a:p>
          <a:p>
            <a:pPr marL="341313">
              <a:spcBef>
                <a:spcPts val="600"/>
              </a:spcBef>
              <a:buClrTx/>
              <a:buFontTx/>
              <a:buNone/>
              <a:defRPr/>
            </a:pPr>
            <a:endParaRPr lang="en-US" dirty="0" smtClean="0">
              <a:ea typeface="新細明體" charset="-120"/>
            </a:endParaRPr>
          </a:p>
          <a:p>
            <a:pPr marL="341313">
              <a:spcBef>
                <a:spcPts val="600"/>
              </a:spcBef>
              <a:buClrTx/>
              <a:buFontTx/>
              <a:buNone/>
              <a:defRPr/>
            </a:pPr>
            <a:endParaRPr lang="en-US" dirty="0" smtClean="0">
              <a:ea typeface="新細明體" charset="-120"/>
            </a:endParaRPr>
          </a:p>
          <a:p>
            <a:pPr>
              <a:spcBef>
                <a:spcPts val="600"/>
              </a:spcBef>
              <a:buFont typeface="Times New Roman" pitchFamily="16" charset="0"/>
              <a:buChar char="•"/>
              <a:defRPr/>
            </a:pPr>
            <a:r>
              <a:rPr lang="en-US" dirty="0" smtClean="0">
                <a:ea typeface="新細明體" charset="-120"/>
              </a:rPr>
              <a:t>Note: Both the forward and inverse Fourier transforms of a Gaussian function are </a:t>
            </a:r>
            <a:r>
              <a:rPr lang="en-US" dirty="0" smtClean="0">
                <a:solidFill>
                  <a:srgbClr val="FF0000"/>
                </a:solidFill>
                <a:ea typeface="新細明體" charset="-120"/>
              </a:rPr>
              <a:t>real Gaussian functions</a:t>
            </a:r>
            <a:r>
              <a:rPr lang="en-US" dirty="0" smtClean="0">
                <a:ea typeface="新細明體" charset="-120"/>
              </a:rPr>
              <a:t>.</a:t>
            </a:r>
          </a:p>
          <a:p>
            <a:pPr lvl="1">
              <a:spcBef>
                <a:spcPts val="600"/>
              </a:spcBef>
              <a:buClrTx/>
              <a:buFontTx/>
              <a:buNone/>
              <a:defRPr/>
            </a:pPr>
            <a:endParaRPr lang="en-US" dirty="0" smtClean="0">
              <a:ea typeface="新細明體" charset="-120"/>
            </a:endParaRPr>
          </a:p>
          <a:p>
            <a:pPr lvl="1">
              <a:spcBef>
                <a:spcPts val="600"/>
              </a:spcBef>
              <a:buClrTx/>
              <a:buFontTx/>
              <a:buNone/>
              <a:defRPr/>
            </a:pPr>
            <a:endParaRPr lang="en-US" dirty="0" smtClean="0">
              <a:ea typeface="新細明體" charset="-120"/>
            </a:endParaRPr>
          </a:p>
          <a:p>
            <a:pPr marL="341313">
              <a:spcBef>
                <a:spcPts val="700"/>
              </a:spcBef>
              <a:buClrTx/>
              <a:buFontTx/>
              <a:buNone/>
              <a:defRPr/>
            </a:pPr>
            <a:endParaRPr lang="en-US" dirty="0" smtClean="0">
              <a:ea typeface="新細明體" charset="-120"/>
            </a:endParaRPr>
          </a:p>
        </p:txBody>
      </p:sp>
      <p:graphicFrame>
        <p:nvGraphicFramePr>
          <p:cNvPr id="29700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7119892"/>
              </p:ext>
            </p:extLst>
          </p:nvPr>
        </p:nvGraphicFramePr>
        <p:xfrm>
          <a:off x="3272546" y="3595688"/>
          <a:ext cx="3892551" cy="534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68" r:id="rId4" imgW="1594696" imgH="259747" progId="">
                  <p:embed/>
                </p:oleObj>
              </mc:Choice>
              <mc:Fallback>
                <p:oleObj r:id="rId4" imgW="1594696" imgH="25974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2546" y="3595688"/>
                        <a:ext cx="3892551" cy="534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1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4790939"/>
              </p:ext>
            </p:extLst>
          </p:nvPr>
        </p:nvGraphicFramePr>
        <p:xfrm>
          <a:off x="4305987" y="2095992"/>
          <a:ext cx="2952749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69" r:id="rId6" imgW="4720625" imgH="1138644" progId="">
                  <p:embed/>
                </p:oleObj>
              </mc:Choice>
              <mc:Fallback>
                <p:oleObj r:id="rId6" imgW="4720625" imgH="1138644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5987" y="2095992"/>
                        <a:ext cx="2952749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7819131"/>
              </p:ext>
            </p:extLst>
          </p:nvPr>
        </p:nvGraphicFramePr>
        <p:xfrm>
          <a:off x="1763090" y="2649467"/>
          <a:ext cx="296333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0" r:id="rId8" imgW="175431" imgH="160806" progId="">
                  <p:embed/>
                </p:oleObj>
              </mc:Choice>
              <mc:Fallback>
                <p:oleObj r:id="rId8" imgW="175431" imgH="16080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090" y="2649467"/>
                        <a:ext cx="296333" cy="20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0944759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168685" cy="948520"/>
          </a:xfrm>
        </p:spPr>
        <p:txBody>
          <a:bodyPr/>
          <a:lstStyle/>
          <a:p>
            <a:r>
              <a:rPr lang="en-GB" dirty="0" smtClean="0">
                <a:latin typeface="Trebuchet MS" pitchFamily="34" charset="0"/>
              </a:rPr>
              <a:t>Contents</a:t>
            </a:r>
            <a:endParaRPr lang="en-IN" dirty="0">
              <a:latin typeface="Trebuchet M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2443" y="1648496"/>
            <a:ext cx="8846712" cy="3902298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Sampling and the Fourier Transform of Sampled Functions</a:t>
            </a:r>
          </a:p>
          <a:p>
            <a:r>
              <a:rPr lang="en-GB" dirty="0" smtClean="0"/>
              <a:t>DFT of One Variable</a:t>
            </a:r>
          </a:p>
          <a:p>
            <a:r>
              <a:rPr lang="en-GB" dirty="0" smtClean="0"/>
              <a:t>Extension to Functions of Two Variables</a:t>
            </a:r>
          </a:p>
          <a:p>
            <a:r>
              <a:rPr lang="en-GB" dirty="0" smtClean="0"/>
              <a:t>Some Properties of the 2-D Discrete Fourier Transform</a:t>
            </a:r>
          </a:p>
          <a:p>
            <a:r>
              <a:rPr lang="en-GB" dirty="0" smtClean="0"/>
              <a:t>Basics of Filtering in the Frequency Domain</a:t>
            </a:r>
          </a:p>
          <a:p>
            <a:r>
              <a:rPr lang="en-GB" dirty="0" smtClean="0"/>
              <a:t>Image Smoothing using Frequency Domain Filters</a:t>
            </a:r>
          </a:p>
          <a:p>
            <a:r>
              <a:rPr lang="en-GB" dirty="0" smtClean="0"/>
              <a:t>Image Sharpening using Frequency Domain Filters</a:t>
            </a:r>
          </a:p>
          <a:p>
            <a:r>
              <a:rPr lang="en-GB" dirty="0" smtClean="0"/>
              <a:t>Selective Filtering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67824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985" y="1202510"/>
            <a:ext cx="9520767" cy="4957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23" name="Text Box 2"/>
          <p:cNvSpPr txBox="1">
            <a:spLocks noChangeArrowheads="1"/>
          </p:cNvSpPr>
          <p:nvPr/>
        </p:nvSpPr>
        <p:spPr bwMode="auto">
          <a:xfrm>
            <a:off x="2131697" y="0"/>
            <a:ext cx="7970750" cy="1202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36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Correspondence between Filtering in </a:t>
            </a:r>
          </a:p>
          <a:p>
            <a:pPr algn="ctr">
              <a:buClrTx/>
              <a:buFontTx/>
              <a:buNone/>
            </a:pPr>
            <a:r>
              <a:rPr lang="en-US" sz="36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the Spatial and Frequency Domain</a:t>
            </a:r>
          </a:p>
        </p:txBody>
      </p:sp>
    </p:spTree>
    <p:extLst>
      <p:ext uri="{BB962C8B-B14F-4D97-AF65-F5344CB8AC3E}">
        <p14:creationId xmlns:p14="http://schemas.microsoft.com/office/powerpoint/2010/main" val="57550970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1"/>
          <p:cNvSpPr txBox="1">
            <a:spLocks noChangeArrowheads="1"/>
          </p:cNvSpPr>
          <p:nvPr/>
        </p:nvSpPr>
        <p:spPr bwMode="auto">
          <a:xfrm>
            <a:off x="2156751" y="165231"/>
            <a:ext cx="7970750" cy="1202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36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Correspondence between Filtering in </a:t>
            </a:r>
          </a:p>
          <a:p>
            <a:pPr algn="ctr">
              <a:buClrTx/>
              <a:buFontTx/>
              <a:buNone/>
            </a:pPr>
            <a:r>
              <a:rPr lang="en-US" sz="36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the Spatial and Frequency Domain</a:t>
            </a:r>
          </a:p>
        </p:txBody>
      </p:sp>
      <p:sp>
        <p:nvSpPr>
          <p:cNvPr id="31747" name="Text Box 2"/>
          <p:cNvSpPr txBox="1">
            <a:spLocks noChangeArrowheads="1"/>
          </p:cNvSpPr>
          <p:nvPr/>
        </p:nvSpPr>
        <p:spPr bwMode="auto">
          <a:xfrm>
            <a:off x="609600" y="1590543"/>
            <a:ext cx="1087966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6550" indent="-336550"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>
              <a:lnSpc>
                <a:spcPct val="90000"/>
              </a:lnSpc>
              <a:spcBef>
                <a:spcPts val="500"/>
              </a:spcBef>
              <a:buFont typeface="Times New Roman" pitchFamily="16" charset="0"/>
              <a:buChar char="•"/>
            </a:pPr>
            <a:r>
              <a:rPr lang="en-US" dirty="0">
                <a:solidFill>
                  <a:srgbClr val="000000"/>
                </a:solidFill>
                <a:ea typeface="宋体" charset="-122"/>
              </a:rPr>
              <a:t>One very useful property of the Gaussian function is that both it and its Fourier transform are </a:t>
            </a:r>
            <a:r>
              <a:rPr lang="en-US" dirty="0">
                <a:solidFill>
                  <a:srgbClr val="FF0000"/>
                </a:solidFill>
                <a:ea typeface="宋体" charset="-122"/>
              </a:rPr>
              <a:t>real valued</a:t>
            </a:r>
            <a:r>
              <a:rPr lang="en-US" dirty="0">
                <a:solidFill>
                  <a:srgbClr val="000000"/>
                </a:solidFill>
                <a:ea typeface="宋体" charset="-122"/>
              </a:rPr>
              <a:t>; there are no complex values associated with them. </a:t>
            </a:r>
          </a:p>
          <a:p>
            <a:pPr>
              <a:lnSpc>
                <a:spcPct val="90000"/>
              </a:lnSpc>
              <a:spcBef>
                <a:spcPts val="500"/>
              </a:spcBef>
              <a:buFont typeface="Times New Roman" pitchFamily="16" charset="0"/>
              <a:buChar char="•"/>
            </a:pPr>
            <a:r>
              <a:rPr lang="en-US" dirty="0">
                <a:solidFill>
                  <a:srgbClr val="000000"/>
                </a:solidFill>
                <a:ea typeface="宋体" charset="-122"/>
              </a:rPr>
              <a:t>In addition, the values are always </a:t>
            </a:r>
            <a:r>
              <a:rPr lang="en-US" dirty="0">
                <a:solidFill>
                  <a:srgbClr val="FF0000"/>
                </a:solidFill>
                <a:ea typeface="宋体" charset="-122"/>
              </a:rPr>
              <a:t>positive</a:t>
            </a:r>
            <a:r>
              <a:rPr lang="en-US" dirty="0">
                <a:solidFill>
                  <a:srgbClr val="000000"/>
                </a:solidFill>
                <a:ea typeface="宋体" charset="-122"/>
              </a:rPr>
              <a:t>.  So, if we convolve an image with a Gaussian function, there will never be any negative output values to deal with.</a:t>
            </a:r>
          </a:p>
          <a:p>
            <a:pPr>
              <a:lnSpc>
                <a:spcPct val="90000"/>
              </a:lnSpc>
              <a:spcBef>
                <a:spcPts val="500"/>
              </a:spcBef>
              <a:buFont typeface="Times New Roman" pitchFamily="16" charset="0"/>
              <a:buChar char="•"/>
            </a:pPr>
            <a:r>
              <a:rPr lang="en-US" dirty="0">
                <a:solidFill>
                  <a:srgbClr val="000000"/>
                </a:solidFill>
                <a:ea typeface="宋体" charset="-122"/>
              </a:rPr>
              <a:t>There is also an important relationship between the widths of a Gaussian function and its Fourier transform.  If we make </a:t>
            </a:r>
            <a:r>
              <a:rPr lang="en-US" dirty="0">
                <a:solidFill>
                  <a:srgbClr val="FF0000"/>
                </a:solidFill>
                <a:ea typeface="宋体" charset="-122"/>
              </a:rPr>
              <a:t>the width of the function smaller, the width of the Fourier transform gets larger</a:t>
            </a:r>
            <a:r>
              <a:rPr lang="en-US" dirty="0">
                <a:solidFill>
                  <a:srgbClr val="000000"/>
                </a:solidFill>
                <a:ea typeface="宋体" charset="-122"/>
              </a:rPr>
              <a:t>.  This is controlled by the variance parameter </a:t>
            </a:r>
            <a:r>
              <a:rPr lang="en-US" dirty="0">
                <a:solidFill>
                  <a:srgbClr val="000000"/>
                </a:solidFill>
                <a:latin typeface="Symbol" charset="2"/>
              </a:rPr>
              <a:t></a:t>
            </a:r>
            <a:r>
              <a:rPr lang="en-US" baseline="30000" dirty="0">
                <a:solidFill>
                  <a:srgbClr val="000000"/>
                </a:solidFill>
                <a:ea typeface="宋体" charset="-122"/>
              </a:rPr>
              <a:t>2</a:t>
            </a:r>
            <a:r>
              <a:rPr lang="en-US" dirty="0">
                <a:solidFill>
                  <a:srgbClr val="000000"/>
                </a:solidFill>
                <a:ea typeface="宋体" charset="-122"/>
              </a:rPr>
              <a:t> in the equations.</a:t>
            </a:r>
          </a:p>
          <a:p>
            <a:pPr>
              <a:lnSpc>
                <a:spcPct val="90000"/>
              </a:lnSpc>
              <a:spcBef>
                <a:spcPts val="500"/>
              </a:spcBef>
              <a:buFont typeface="Times New Roman" pitchFamily="16" charset="0"/>
              <a:buChar char="•"/>
            </a:pPr>
            <a:r>
              <a:rPr lang="en-US" dirty="0">
                <a:solidFill>
                  <a:srgbClr val="000000"/>
                </a:solidFill>
                <a:ea typeface="宋体" charset="-122"/>
              </a:rPr>
              <a:t>These properties make the Gaussian filter very useful for </a:t>
            </a:r>
            <a:r>
              <a:rPr lang="en-US" dirty="0" err="1">
                <a:solidFill>
                  <a:srgbClr val="FF0000"/>
                </a:solidFill>
                <a:ea typeface="宋体" charset="-122"/>
              </a:rPr>
              <a:t>lowpass</a:t>
            </a:r>
            <a:r>
              <a:rPr lang="en-US" dirty="0">
                <a:solidFill>
                  <a:srgbClr val="FF0000"/>
                </a:solidFill>
                <a:ea typeface="宋体" charset="-122"/>
              </a:rPr>
              <a:t> filtering</a:t>
            </a:r>
            <a:r>
              <a:rPr lang="en-US" dirty="0">
                <a:solidFill>
                  <a:srgbClr val="000000"/>
                </a:solidFill>
                <a:ea typeface="宋体" charset="-122"/>
              </a:rPr>
              <a:t> an image.  The amount of blur is controlled by </a:t>
            </a:r>
            <a:r>
              <a:rPr lang="en-US" dirty="0">
                <a:solidFill>
                  <a:srgbClr val="000000"/>
                </a:solidFill>
                <a:latin typeface="Symbol" charset="2"/>
              </a:rPr>
              <a:t></a:t>
            </a:r>
            <a:r>
              <a:rPr lang="en-US" baseline="30000" dirty="0">
                <a:solidFill>
                  <a:srgbClr val="000000"/>
                </a:solidFill>
                <a:ea typeface="宋体" charset="-122"/>
              </a:rPr>
              <a:t>2</a:t>
            </a:r>
            <a:r>
              <a:rPr lang="en-US" dirty="0">
                <a:solidFill>
                  <a:srgbClr val="000000"/>
                </a:solidFill>
                <a:ea typeface="宋体" charset="-122"/>
              </a:rPr>
              <a:t>.  It can be implemented in either the spatial or frequency domain.</a:t>
            </a:r>
          </a:p>
          <a:p>
            <a:pPr>
              <a:lnSpc>
                <a:spcPct val="90000"/>
              </a:lnSpc>
              <a:spcBef>
                <a:spcPts val="500"/>
              </a:spcBef>
              <a:buFont typeface="Times New Roman" pitchFamily="16" charset="0"/>
              <a:buChar char="•"/>
            </a:pPr>
            <a:r>
              <a:rPr lang="en-US" dirty="0">
                <a:solidFill>
                  <a:srgbClr val="000000"/>
                </a:solidFill>
                <a:ea typeface="新細明體" charset="-120"/>
              </a:rPr>
              <a:t>Other f</a:t>
            </a:r>
            <a:r>
              <a:rPr lang="en-US" dirty="0">
                <a:solidFill>
                  <a:srgbClr val="000000"/>
                </a:solidFill>
                <a:ea typeface="宋体" charset="-122"/>
              </a:rPr>
              <a:t>ilters besides </a:t>
            </a:r>
            <a:r>
              <a:rPr lang="en-US" dirty="0" err="1">
                <a:solidFill>
                  <a:srgbClr val="000000"/>
                </a:solidFill>
                <a:ea typeface="宋体" charset="-122"/>
              </a:rPr>
              <a:t>lowpass</a:t>
            </a:r>
            <a:r>
              <a:rPr lang="en-US" dirty="0">
                <a:solidFill>
                  <a:srgbClr val="000000"/>
                </a:solidFill>
                <a:ea typeface="宋体" charset="-122"/>
              </a:rPr>
              <a:t> can also be implemented by using two different sized Gaussian functions.</a:t>
            </a:r>
            <a:r>
              <a:rPr lang="en-US" dirty="0">
                <a:solidFill>
                  <a:srgbClr val="000000"/>
                </a:solidFill>
                <a:ea typeface="新細明體" charset="-12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8745879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1"/>
          <p:cNvSpPr txBox="1">
            <a:spLocks noChangeArrowheads="1"/>
          </p:cNvSpPr>
          <p:nvPr/>
        </p:nvSpPr>
        <p:spPr bwMode="auto">
          <a:xfrm>
            <a:off x="2372707" y="349071"/>
            <a:ext cx="7776786" cy="64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36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Smoothing Frequency-Domain Filters</a:t>
            </a:r>
          </a:p>
        </p:txBody>
      </p:sp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609600" y="1381260"/>
            <a:ext cx="113030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6550" indent="-336550"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1pPr>
            <a:lvl2pPr marL="736600" indent="-279400"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>
              <a:lnSpc>
                <a:spcPct val="90000"/>
              </a:lnSpc>
              <a:spcBef>
                <a:spcPts val="600"/>
              </a:spcBef>
              <a:buFont typeface="Times New Roman" pitchFamily="16" charset="0"/>
              <a:buChar char="•"/>
              <a:defRPr/>
            </a:pPr>
            <a:r>
              <a:rPr lang="en-US" dirty="0" smtClean="0">
                <a:ea typeface="新細明體" charset="-120"/>
              </a:rPr>
              <a:t>The basic model for filtering in the frequency domain</a:t>
            </a:r>
          </a:p>
          <a:p>
            <a:pPr marL="341313">
              <a:lnSpc>
                <a:spcPct val="90000"/>
              </a:lnSpc>
              <a:spcBef>
                <a:spcPts val="600"/>
              </a:spcBef>
              <a:buClrTx/>
              <a:buFontTx/>
              <a:buNone/>
              <a:defRPr/>
            </a:pPr>
            <a:endParaRPr lang="en-US" dirty="0" smtClean="0">
              <a:ea typeface="新細明體" charset="-120"/>
            </a:endParaRPr>
          </a:p>
          <a:p>
            <a:pPr marL="342900">
              <a:lnSpc>
                <a:spcPct val="90000"/>
              </a:lnSpc>
              <a:spcBef>
                <a:spcPts val="600"/>
              </a:spcBef>
              <a:buClrTx/>
              <a:buFontTx/>
              <a:buNone/>
              <a:defRPr/>
            </a:pPr>
            <a:r>
              <a:rPr lang="en-US" dirty="0" smtClean="0">
                <a:ea typeface="新細明體" charset="-120"/>
              </a:rPr>
              <a:t>     where </a:t>
            </a:r>
            <a:r>
              <a:rPr lang="en-US" i="1" dirty="0" smtClean="0">
                <a:ea typeface="新細明體" charset="-120"/>
              </a:rPr>
              <a:t>F</a:t>
            </a:r>
            <a:r>
              <a:rPr lang="en-US" dirty="0" smtClean="0">
                <a:ea typeface="新細明體" charset="-120"/>
              </a:rPr>
              <a:t>(</a:t>
            </a:r>
            <a:r>
              <a:rPr lang="en-US" i="1" dirty="0" err="1" smtClean="0">
                <a:ea typeface="新細明體" charset="-120"/>
              </a:rPr>
              <a:t>u</a:t>
            </a:r>
            <a:r>
              <a:rPr lang="en-US" dirty="0" err="1" smtClean="0">
                <a:ea typeface="新細明體" charset="-120"/>
              </a:rPr>
              <a:t>,</a:t>
            </a:r>
            <a:r>
              <a:rPr lang="en-US" i="1" dirty="0" err="1" smtClean="0">
                <a:ea typeface="新細明體" charset="-120"/>
              </a:rPr>
              <a:t>v</a:t>
            </a:r>
            <a:r>
              <a:rPr lang="en-US" dirty="0" smtClean="0">
                <a:ea typeface="新細明體" charset="-120"/>
              </a:rPr>
              <a:t>): the Fourier transform of the image to be smoothed</a:t>
            </a:r>
          </a:p>
          <a:p>
            <a:pPr marL="342900">
              <a:lnSpc>
                <a:spcPct val="90000"/>
              </a:lnSpc>
              <a:spcBef>
                <a:spcPts val="600"/>
              </a:spcBef>
              <a:buClrTx/>
              <a:buFontTx/>
              <a:buNone/>
              <a:defRPr/>
            </a:pPr>
            <a:r>
              <a:rPr lang="en-US" dirty="0" smtClean="0">
                <a:ea typeface="新細明體" charset="-120"/>
              </a:rPr>
              <a:t>                </a:t>
            </a:r>
            <a:r>
              <a:rPr lang="en-US" i="1" dirty="0" smtClean="0">
                <a:ea typeface="新細明體" charset="-120"/>
              </a:rPr>
              <a:t>H</a:t>
            </a:r>
            <a:r>
              <a:rPr lang="en-US" dirty="0" smtClean="0">
                <a:ea typeface="新細明體" charset="-120"/>
              </a:rPr>
              <a:t>(</a:t>
            </a:r>
            <a:r>
              <a:rPr lang="en-US" i="1" dirty="0" err="1" smtClean="0">
                <a:ea typeface="新細明體" charset="-120"/>
              </a:rPr>
              <a:t>u</a:t>
            </a:r>
            <a:r>
              <a:rPr lang="en-US" dirty="0" err="1" smtClean="0">
                <a:ea typeface="新細明體" charset="-120"/>
              </a:rPr>
              <a:t>,</a:t>
            </a:r>
            <a:r>
              <a:rPr lang="en-US" i="1" dirty="0" err="1" smtClean="0">
                <a:ea typeface="新細明體" charset="-120"/>
              </a:rPr>
              <a:t>v</a:t>
            </a:r>
            <a:r>
              <a:rPr lang="en-US" dirty="0" smtClean="0">
                <a:ea typeface="新細明體" charset="-120"/>
              </a:rPr>
              <a:t>): a filter transfer function</a:t>
            </a:r>
          </a:p>
          <a:p>
            <a:pPr marL="342900">
              <a:lnSpc>
                <a:spcPct val="90000"/>
              </a:lnSpc>
              <a:spcBef>
                <a:spcPts val="600"/>
              </a:spcBef>
              <a:buClrTx/>
              <a:buFontTx/>
              <a:buNone/>
              <a:defRPr/>
            </a:pPr>
            <a:endParaRPr lang="en-US" dirty="0" smtClean="0">
              <a:ea typeface="新細明體" charset="-120"/>
            </a:endParaRPr>
          </a:p>
          <a:p>
            <a:pPr>
              <a:lnSpc>
                <a:spcPct val="90000"/>
              </a:lnSpc>
              <a:spcBef>
                <a:spcPts val="600"/>
              </a:spcBef>
              <a:buFont typeface="Times New Roman" pitchFamily="16" charset="0"/>
              <a:buChar char="•"/>
              <a:defRPr/>
            </a:pPr>
            <a:r>
              <a:rPr lang="en-US" dirty="0" smtClean="0">
                <a:ea typeface="宋体" charset="-122"/>
              </a:rPr>
              <a:t>Smoothing is fundamentally a </a:t>
            </a:r>
            <a:r>
              <a:rPr lang="en-US" dirty="0" err="1" smtClean="0">
                <a:ea typeface="宋体" charset="-122"/>
              </a:rPr>
              <a:t>lowpass</a:t>
            </a:r>
            <a:r>
              <a:rPr lang="en-US" dirty="0" smtClean="0">
                <a:ea typeface="宋体" charset="-122"/>
              </a:rPr>
              <a:t> operation in the frequency domain.  </a:t>
            </a:r>
          </a:p>
          <a:p>
            <a:pPr>
              <a:lnSpc>
                <a:spcPct val="90000"/>
              </a:lnSpc>
              <a:spcBef>
                <a:spcPts val="600"/>
              </a:spcBef>
              <a:buFont typeface="Times New Roman" pitchFamily="16" charset="0"/>
              <a:buChar char="•"/>
              <a:defRPr/>
            </a:pPr>
            <a:r>
              <a:rPr lang="en-US" dirty="0" smtClean="0">
                <a:ea typeface="宋体" charset="-122"/>
              </a:rPr>
              <a:t>There are several standard forms of </a:t>
            </a:r>
            <a:r>
              <a:rPr lang="en-US" dirty="0" err="1" smtClean="0">
                <a:ea typeface="宋体" charset="-122"/>
              </a:rPr>
              <a:t>lowpass</a:t>
            </a:r>
            <a:r>
              <a:rPr lang="en-US" dirty="0" smtClean="0">
                <a:ea typeface="宋体" charset="-122"/>
              </a:rPr>
              <a:t> filters (LPF).</a:t>
            </a:r>
          </a:p>
          <a:p>
            <a:pPr lvl="1">
              <a:lnSpc>
                <a:spcPct val="90000"/>
              </a:lnSpc>
              <a:spcBef>
                <a:spcPts val="500"/>
              </a:spcBef>
              <a:buFont typeface="Times New Roman" pitchFamily="16" charset="0"/>
              <a:buChar char="–"/>
              <a:defRPr/>
            </a:pPr>
            <a:r>
              <a:rPr lang="en-US" sz="2000" dirty="0" smtClean="0">
                <a:ea typeface="新細明體" charset="-120"/>
              </a:rPr>
              <a:t>Ideal </a:t>
            </a:r>
            <a:r>
              <a:rPr lang="en-US" sz="2000" dirty="0" err="1" smtClean="0">
                <a:ea typeface="新細明體" charset="-120"/>
              </a:rPr>
              <a:t>lowpass</a:t>
            </a:r>
            <a:r>
              <a:rPr lang="en-US" sz="2000" dirty="0" smtClean="0">
                <a:ea typeface="新細明體" charset="-120"/>
              </a:rPr>
              <a:t> filter</a:t>
            </a:r>
          </a:p>
          <a:p>
            <a:pPr lvl="1">
              <a:lnSpc>
                <a:spcPct val="90000"/>
              </a:lnSpc>
              <a:spcBef>
                <a:spcPts val="500"/>
              </a:spcBef>
              <a:buFont typeface="Times New Roman" pitchFamily="16" charset="0"/>
              <a:buChar char="–"/>
              <a:defRPr/>
            </a:pPr>
            <a:r>
              <a:rPr lang="en-US" sz="2000" dirty="0" smtClean="0">
                <a:ea typeface="新細明體" charset="-120"/>
              </a:rPr>
              <a:t>Butterworth </a:t>
            </a:r>
            <a:r>
              <a:rPr lang="en-US" sz="2000" dirty="0" err="1" smtClean="0">
                <a:ea typeface="新細明體" charset="-120"/>
              </a:rPr>
              <a:t>lowpass</a:t>
            </a:r>
            <a:r>
              <a:rPr lang="en-US" sz="2000" dirty="0" smtClean="0">
                <a:ea typeface="新細明體" charset="-120"/>
              </a:rPr>
              <a:t> filter</a:t>
            </a:r>
          </a:p>
          <a:p>
            <a:pPr lvl="1">
              <a:lnSpc>
                <a:spcPct val="90000"/>
              </a:lnSpc>
              <a:spcBef>
                <a:spcPts val="500"/>
              </a:spcBef>
              <a:buFont typeface="Times New Roman" pitchFamily="16" charset="0"/>
              <a:buChar char="–"/>
              <a:defRPr/>
            </a:pPr>
            <a:r>
              <a:rPr lang="en-US" sz="2000" dirty="0" smtClean="0">
                <a:ea typeface="新細明體" charset="-120"/>
              </a:rPr>
              <a:t>Gaussian </a:t>
            </a:r>
            <a:r>
              <a:rPr lang="en-US" sz="2000" dirty="0" err="1" smtClean="0">
                <a:ea typeface="新細明體" charset="-120"/>
              </a:rPr>
              <a:t>lowpass</a:t>
            </a:r>
            <a:r>
              <a:rPr lang="en-US" sz="2000" dirty="0" smtClean="0">
                <a:ea typeface="新細明體" charset="-120"/>
              </a:rPr>
              <a:t> filter</a:t>
            </a:r>
          </a:p>
        </p:txBody>
      </p:sp>
      <p:graphicFrame>
        <p:nvGraphicFramePr>
          <p:cNvPr id="3277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1454276"/>
              </p:ext>
            </p:extLst>
          </p:nvPr>
        </p:nvGraphicFramePr>
        <p:xfrm>
          <a:off x="2168004" y="1784126"/>
          <a:ext cx="4199467" cy="42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0" r:id="rId4" imgW="7662802" imgH="1040261" progId="">
                  <p:embed/>
                </p:oleObj>
              </mc:Choice>
              <mc:Fallback>
                <p:oleObj r:id="rId4" imgW="7662802" imgH="1040261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8004" y="1784126"/>
                        <a:ext cx="4199467" cy="425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695887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1"/>
          <p:cNvSpPr txBox="1">
            <a:spLocks noChangeArrowheads="1"/>
          </p:cNvSpPr>
          <p:nvPr/>
        </p:nvSpPr>
        <p:spPr bwMode="auto">
          <a:xfrm>
            <a:off x="2666824" y="253466"/>
            <a:ext cx="6661097" cy="710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40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Ideal </a:t>
            </a:r>
            <a:r>
              <a:rPr lang="en-US" sz="4000" dirty="0" err="1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Lowpass</a:t>
            </a:r>
            <a:r>
              <a:rPr lang="en-US" sz="40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 Filters (ILPFs)</a:t>
            </a:r>
          </a:p>
        </p:txBody>
      </p:sp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609600" y="1600202"/>
            <a:ext cx="11099800" cy="4259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6550" indent="-336550"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>
              <a:spcBef>
                <a:spcPts val="600"/>
              </a:spcBef>
              <a:buFont typeface="Times New Roman" pitchFamily="16" charset="0"/>
              <a:buChar char="•"/>
              <a:defRPr/>
            </a:pPr>
            <a:r>
              <a:rPr lang="en-US" smtClean="0">
                <a:ea typeface="新細明體" charset="-120"/>
              </a:rPr>
              <a:t>The simplest lowpass filter is a filter that “cuts off” all high-frequency components of the Fourier  transform that are at a distance greater than a specified distance </a:t>
            </a:r>
            <a:r>
              <a:rPr lang="en-US" i="1" smtClean="0">
                <a:ea typeface="新細明體" charset="-120"/>
              </a:rPr>
              <a:t>D</a:t>
            </a:r>
            <a:r>
              <a:rPr lang="en-US" baseline="-25000" smtClean="0">
                <a:ea typeface="新細明體" charset="-120"/>
              </a:rPr>
              <a:t>0</a:t>
            </a:r>
            <a:r>
              <a:rPr lang="en-US" smtClean="0">
                <a:ea typeface="新細明體" charset="-120"/>
              </a:rPr>
              <a:t> from the origin of the transform.</a:t>
            </a:r>
          </a:p>
          <a:p>
            <a:pPr>
              <a:spcBef>
                <a:spcPts val="600"/>
              </a:spcBef>
              <a:buFont typeface="Times New Roman" pitchFamily="16" charset="0"/>
              <a:buChar char="•"/>
              <a:defRPr/>
            </a:pPr>
            <a:r>
              <a:rPr lang="en-US" smtClean="0">
                <a:ea typeface="新細明體" charset="-120"/>
              </a:rPr>
              <a:t>The transfer function of an ideal lowpass filter</a:t>
            </a:r>
          </a:p>
          <a:p>
            <a:pPr marL="341313">
              <a:spcBef>
                <a:spcPts val="600"/>
              </a:spcBef>
              <a:buClrTx/>
              <a:buFontTx/>
              <a:buNone/>
              <a:defRPr/>
            </a:pPr>
            <a:endParaRPr lang="en-US" smtClean="0">
              <a:ea typeface="新細明體" charset="-120"/>
            </a:endParaRPr>
          </a:p>
          <a:p>
            <a:pPr marL="341313">
              <a:spcBef>
                <a:spcPts val="600"/>
              </a:spcBef>
              <a:buClrTx/>
              <a:buFontTx/>
              <a:buNone/>
              <a:defRPr/>
            </a:pPr>
            <a:endParaRPr lang="en-US" smtClean="0">
              <a:ea typeface="新細明體" charset="-120"/>
            </a:endParaRPr>
          </a:p>
          <a:p>
            <a:pPr marL="342900">
              <a:spcBef>
                <a:spcPts val="600"/>
              </a:spcBef>
              <a:buClrTx/>
              <a:buFontTx/>
              <a:buNone/>
              <a:defRPr/>
            </a:pPr>
            <a:r>
              <a:rPr lang="en-US" smtClean="0">
                <a:ea typeface="新細明體" charset="-120"/>
              </a:rPr>
              <a:t>    where </a:t>
            </a:r>
            <a:r>
              <a:rPr lang="en-US" i="1" smtClean="0">
                <a:ea typeface="新細明體" charset="-120"/>
              </a:rPr>
              <a:t>D</a:t>
            </a:r>
            <a:r>
              <a:rPr lang="en-US" smtClean="0">
                <a:ea typeface="新細明體" charset="-120"/>
              </a:rPr>
              <a:t>(</a:t>
            </a:r>
            <a:r>
              <a:rPr lang="en-US" i="1" smtClean="0">
                <a:ea typeface="新細明體" charset="-120"/>
              </a:rPr>
              <a:t>u</a:t>
            </a:r>
            <a:r>
              <a:rPr lang="en-US" smtClean="0">
                <a:ea typeface="新細明體" charset="-120"/>
              </a:rPr>
              <a:t>,</a:t>
            </a:r>
            <a:r>
              <a:rPr lang="en-US" i="1" smtClean="0">
                <a:ea typeface="新細明體" charset="-120"/>
              </a:rPr>
              <a:t>v</a:t>
            </a:r>
            <a:r>
              <a:rPr lang="en-US" smtClean="0">
                <a:ea typeface="新細明體" charset="-120"/>
              </a:rPr>
              <a:t>) : the distance from point (</a:t>
            </a:r>
            <a:r>
              <a:rPr lang="en-US" i="1" smtClean="0">
                <a:ea typeface="新細明體" charset="-120"/>
              </a:rPr>
              <a:t>u</a:t>
            </a:r>
            <a:r>
              <a:rPr lang="en-US" smtClean="0">
                <a:ea typeface="新細明體" charset="-120"/>
              </a:rPr>
              <a:t>,</a:t>
            </a:r>
            <a:r>
              <a:rPr lang="en-US" i="1" smtClean="0">
                <a:ea typeface="新細明體" charset="-120"/>
              </a:rPr>
              <a:t>v</a:t>
            </a:r>
            <a:r>
              <a:rPr lang="en-US" smtClean="0">
                <a:ea typeface="新細明體" charset="-120"/>
              </a:rPr>
              <a:t>) to the center of ther frequency rectangle</a:t>
            </a:r>
          </a:p>
          <a:p>
            <a:pPr marL="341313">
              <a:spcBef>
                <a:spcPts val="600"/>
              </a:spcBef>
              <a:buClrTx/>
              <a:buFontTx/>
              <a:buNone/>
              <a:defRPr/>
            </a:pPr>
            <a:endParaRPr lang="en-US" smtClean="0">
              <a:ea typeface="新細明體" charset="-120"/>
            </a:endParaRPr>
          </a:p>
        </p:txBody>
      </p:sp>
      <p:graphicFrame>
        <p:nvGraphicFramePr>
          <p:cNvPr id="3379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0868328"/>
              </p:ext>
            </p:extLst>
          </p:nvPr>
        </p:nvGraphicFramePr>
        <p:xfrm>
          <a:off x="1848209" y="4867544"/>
          <a:ext cx="6292849" cy="658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90" r:id="rId4" imgW="2389509" imgH="358230" progId="">
                  <p:embed/>
                </p:oleObj>
              </mc:Choice>
              <mc:Fallback>
                <p:oleObj r:id="rId4" imgW="2389509" imgH="35823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8209" y="4867544"/>
                        <a:ext cx="6292849" cy="658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79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5611631"/>
              </p:ext>
            </p:extLst>
          </p:nvPr>
        </p:nvGraphicFramePr>
        <p:xfrm>
          <a:off x="1776599" y="3267411"/>
          <a:ext cx="5444067" cy="1011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91" r:id="rId6" imgW="2101141" imgH="501823" progId="">
                  <p:embed/>
                </p:oleObj>
              </mc:Choice>
              <mc:Fallback>
                <p:oleObj r:id="rId6" imgW="2101141" imgH="501823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6599" y="3267411"/>
                        <a:ext cx="5444067" cy="1011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1373225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699" y="1666070"/>
            <a:ext cx="11061700" cy="351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4819" name="Text Box 2"/>
          <p:cNvSpPr txBox="1">
            <a:spLocks noChangeArrowheads="1"/>
          </p:cNvSpPr>
          <p:nvPr/>
        </p:nvSpPr>
        <p:spPr bwMode="auto">
          <a:xfrm>
            <a:off x="2669472" y="314415"/>
            <a:ext cx="6661097" cy="710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40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Ideal </a:t>
            </a:r>
            <a:r>
              <a:rPr lang="en-US" sz="4000" dirty="0" err="1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Lowpass</a:t>
            </a:r>
            <a:r>
              <a:rPr lang="en-US" sz="40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 Filters (ILPFs)</a:t>
            </a:r>
          </a:p>
        </p:txBody>
      </p:sp>
    </p:spTree>
    <p:extLst>
      <p:ext uri="{BB962C8B-B14F-4D97-AF65-F5344CB8AC3E}">
        <p14:creationId xmlns:p14="http://schemas.microsoft.com/office/powerpoint/2010/main" val="165244723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552" y="1360086"/>
            <a:ext cx="9453033" cy="463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5843" name="Text Box 2"/>
          <p:cNvSpPr txBox="1">
            <a:spLocks noChangeArrowheads="1"/>
          </p:cNvSpPr>
          <p:nvPr/>
        </p:nvSpPr>
        <p:spPr bwMode="auto">
          <a:xfrm>
            <a:off x="2875517" y="296739"/>
            <a:ext cx="6661097" cy="710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40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Ideal </a:t>
            </a:r>
            <a:r>
              <a:rPr lang="en-US" sz="4000" dirty="0" err="1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Lowpass</a:t>
            </a:r>
            <a:r>
              <a:rPr lang="en-US" sz="40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 Filters (ILPFs)</a:t>
            </a:r>
          </a:p>
        </p:txBody>
      </p:sp>
    </p:spTree>
    <p:extLst>
      <p:ext uri="{BB962C8B-B14F-4D97-AF65-F5344CB8AC3E}">
        <p14:creationId xmlns:p14="http://schemas.microsoft.com/office/powerpoint/2010/main" val="32067785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8377" y="193563"/>
            <a:ext cx="4448817" cy="5015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686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772" y="5278886"/>
            <a:ext cx="11209867" cy="842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6868" name="Text Box 3"/>
          <p:cNvSpPr txBox="1">
            <a:spLocks noChangeArrowheads="1"/>
          </p:cNvSpPr>
          <p:nvPr/>
        </p:nvSpPr>
        <p:spPr bwMode="auto">
          <a:xfrm>
            <a:off x="678533" y="346161"/>
            <a:ext cx="4675031" cy="64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36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Ideal </a:t>
            </a:r>
            <a:r>
              <a:rPr lang="en-US" sz="3600" dirty="0" err="1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Lowpass</a:t>
            </a:r>
            <a:r>
              <a:rPr lang="en-US" sz="36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 Filters</a:t>
            </a:r>
          </a:p>
        </p:txBody>
      </p:sp>
    </p:spTree>
    <p:extLst>
      <p:ext uri="{BB962C8B-B14F-4D97-AF65-F5344CB8AC3E}">
        <p14:creationId xmlns:p14="http://schemas.microsoft.com/office/powerpoint/2010/main" val="30343577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1"/>
          <p:cNvSpPr txBox="1">
            <a:spLocks noChangeArrowheads="1"/>
          </p:cNvSpPr>
          <p:nvPr/>
        </p:nvSpPr>
        <p:spPr bwMode="auto">
          <a:xfrm>
            <a:off x="347730" y="332657"/>
            <a:ext cx="10856890" cy="64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36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Butterworth </a:t>
            </a:r>
            <a:r>
              <a:rPr lang="en-US" sz="3600" dirty="0" err="1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Lowpass</a:t>
            </a:r>
            <a:r>
              <a:rPr lang="en-US" sz="36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 Filters (BLPFs</a:t>
            </a:r>
            <a:r>
              <a:rPr lang="en-US" sz="3600" dirty="0" smtClean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) with order n</a:t>
            </a:r>
            <a:endParaRPr lang="en-US" sz="3600" dirty="0">
              <a:solidFill>
                <a:schemeClr val="tx1"/>
              </a:solidFill>
              <a:latin typeface="Trebuchet MS" pitchFamily="34" charset="0"/>
              <a:ea typeface="新細明體" charset="-120"/>
            </a:endParaRPr>
          </a:p>
        </p:txBody>
      </p:sp>
      <p:pic>
        <p:nvPicPr>
          <p:cNvPr id="3789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17" y="2523722"/>
            <a:ext cx="11063816" cy="354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3789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4028874"/>
              </p:ext>
            </p:extLst>
          </p:nvPr>
        </p:nvGraphicFramePr>
        <p:xfrm>
          <a:off x="3241840" y="1458869"/>
          <a:ext cx="4874684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8" r:id="rId5" imgW="1835769" imgH="463052" progId="">
                  <p:embed/>
                </p:oleObj>
              </mc:Choice>
              <mc:Fallback>
                <p:oleObj r:id="rId5" imgW="1835769" imgH="463052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1840" y="1458869"/>
                        <a:ext cx="4874684" cy="930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4795962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1773" y="0"/>
            <a:ext cx="5628216" cy="6151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8915" name="Text Box 2"/>
          <p:cNvSpPr txBox="1">
            <a:spLocks noChangeArrowheads="1"/>
          </p:cNvSpPr>
          <p:nvPr/>
        </p:nvSpPr>
        <p:spPr bwMode="auto">
          <a:xfrm>
            <a:off x="789415" y="2027239"/>
            <a:ext cx="3568902" cy="2470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28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Butterworth </a:t>
            </a:r>
            <a:r>
              <a:rPr lang="en-US" sz="2800" dirty="0" err="1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Lowpass</a:t>
            </a:r>
            <a:endParaRPr lang="en-US" sz="2800" dirty="0">
              <a:solidFill>
                <a:schemeClr val="tx1"/>
              </a:solidFill>
              <a:latin typeface="Trebuchet MS" pitchFamily="34" charset="0"/>
              <a:ea typeface="新細明體" charset="-120"/>
            </a:endParaRPr>
          </a:p>
          <a:p>
            <a:pPr algn="ctr">
              <a:buClrTx/>
              <a:buFontTx/>
              <a:buNone/>
            </a:pPr>
            <a:r>
              <a:rPr lang="en-US" sz="28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Filters (BLPFs)</a:t>
            </a:r>
          </a:p>
          <a:p>
            <a:pPr algn="ctr">
              <a:buClrTx/>
              <a:buFontTx/>
              <a:buNone/>
            </a:pPr>
            <a:endParaRPr lang="en-US" dirty="0">
              <a:solidFill>
                <a:srgbClr val="FF0000"/>
              </a:solidFill>
              <a:latin typeface="Trebuchet MS" pitchFamily="34" charset="0"/>
              <a:ea typeface="新細明體" charset="-120"/>
            </a:endParaRPr>
          </a:p>
          <a:p>
            <a:pPr algn="ctr">
              <a:buClrTx/>
              <a:buFontTx/>
              <a:buNone/>
            </a:pPr>
            <a:endParaRPr lang="en-US" dirty="0">
              <a:solidFill>
                <a:srgbClr val="FF0000"/>
              </a:solidFill>
              <a:latin typeface="Verdana" charset="0"/>
              <a:ea typeface="新細明體" charset="-120"/>
            </a:endParaRPr>
          </a:p>
          <a:p>
            <a:pPr algn="ctr">
              <a:buClrTx/>
              <a:buFontTx/>
              <a:buNone/>
            </a:pPr>
            <a:r>
              <a:rPr lang="en-US" i="1" dirty="0">
                <a:solidFill>
                  <a:srgbClr val="000000"/>
                </a:solidFill>
                <a:ea typeface="新細明體" charset="-120"/>
              </a:rPr>
              <a:t>n</a:t>
            </a:r>
            <a:r>
              <a:rPr lang="en-US" dirty="0">
                <a:solidFill>
                  <a:srgbClr val="000000"/>
                </a:solidFill>
                <a:ea typeface="新細明體" charset="-120"/>
              </a:rPr>
              <a:t>=2</a:t>
            </a:r>
          </a:p>
          <a:p>
            <a:pPr algn="ctr">
              <a:lnSpc>
                <a:spcPct val="110000"/>
              </a:lnSpc>
              <a:spcAft>
                <a:spcPts val="300"/>
              </a:spcAft>
              <a:buClrTx/>
              <a:buFontTx/>
              <a:buNone/>
            </a:pPr>
            <a:r>
              <a:rPr lang="en-US" i="1" dirty="0">
                <a:solidFill>
                  <a:srgbClr val="000000"/>
                </a:solidFill>
                <a:ea typeface="新細明體" charset="-120"/>
              </a:rPr>
              <a:t>D</a:t>
            </a:r>
            <a:r>
              <a:rPr lang="en-US" baseline="-25000" dirty="0">
                <a:solidFill>
                  <a:srgbClr val="000000"/>
                </a:solidFill>
                <a:ea typeface="新細明體" charset="-120"/>
              </a:rPr>
              <a:t>0</a:t>
            </a:r>
            <a:r>
              <a:rPr lang="en-US" dirty="0">
                <a:solidFill>
                  <a:srgbClr val="000000"/>
                </a:solidFill>
                <a:ea typeface="新細明體" charset="-120"/>
              </a:rPr>
              <a:t>=5,15,30,80,and 230</a:t>
            </a:r>
          </a:p>
        </p:txBody>
      </p:sp>
    </p:spTree>
    <p:extLst>
      <p:ext uri="{BB962C8B-B14F-4D97-AF65-F5344CB8AC3E}">
        <p14:creationId xmlns:p14="http://schemas.microsoft.com/office/powerpoint/2010/main" val="43614487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527" y="1440804"/>
            <a:ext cx="9664700" cy="4383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9939" name="Text Box 2"/>
          <p:cNvSpPr txBox="1">
            <a:spLocks noChangeArrowheads="1"/>
          </p:cNvSpPr>
          <p:nvPr/>
        </p:nvSpPr>
        <p:spPr bwMode="auto">
          <a:xfrm>
            <a:off x="2215636" y="220173"/>
            <a:ext cx="7648545" cy="1017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36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Butterworth </a:t>
            </a:r>
            <a:r>
              <a:rPr lang="en-US" sz="3600" dirty="0" err="1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Lowpass</a:t>
            </a:r>
            <a:r>
              <a:rPr lang="en-US" sz="36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 Filters (BLPFs)</a:t>
            </a:r>
          </a:p>
          <a:p>
            <a:pPr algn="ctr">
              <a:buClrTx/>
              <a:buFontTx/>
              <a:buNone/>
            </a:pPr>
            <a:r>
              <a:rPr lang="en-US" dirty="0">
                <a:solidFill>
                  <a:srgbClr val="3333CC"/>
                </a:solidFill>
                <a:latin typeface="Verdana" charset="0"/>
                <a:ea typeface="新細明體" charset="-120"/>
              </a:rPr>
              <a:t>Spatial Representation</a:t>
            </a:r>
          </a:p>
        </p:txBody>
      </p:sp>
      <p:sp>
        <p:nvSpPr>
          <p:cNvPr id="39940" name="Text Box 3"/>
          <p:cNvSpPr txBox="1">
            <a:spLocks noChangeArrowheads="1"/>
          </p:cNvSpPr>
          <p:nvPr/>
        </p:nvSpPr>
        <p:spPr bwMode="auto">
          <a:xfrm>
            <a:off x="1291167" y="3317876"/>
            <a:ext cx="662659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>
              <a:buClrTx/>
              <a:buFontTx/>
              <a:buNone/>
            </a:pPr>
            <a:r>
              <a:rPr lang="en-US" i="1">
                <a:solidFill>
                  <a:srgbClr val="000000"/>
                </a:solidFill>
                <a:ea typeface="新細明體" charset="-120"/>
              </a:rPr>
              <a:t>n</a:t>
            </a:r>
            <a:r>
              <a:rPr lang="en-US">
                <a:solidFill>
                  <a:srgbClr val="000000"/>
                </a:solidFill>
                <a:ea typeface="新細明體" charset="-120"/>
              </a:rPr>
              <a:t>=1</a:t>
            </a:r>
          </a:p>
        </p:txBody>
      </p:sp>
      <p:sp>
        <p:nvSpPr>
          <p:cNvPr id="39941" name="Text Box 4"/>
          <p:cNvSpPr txBox="1">
            <a:spLocks noChangeArrowheads="1"/>
          </p:cNvSpPr>
          <p:nvPr/>
        </p:nvSpPr>
        <p:spPr bwMode="auto">
          <a:xfrm>
            <a:off x="3668185" y="3359150"/>
            <a:ext cx="662659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>
              <a:buClrTx/>
              <a:buFontTx/>
              <a:buNone/>
            </a:pPr>
            <a:r>
              <a:rPr lang="en-US" i="1" dirty="0">
                <a:solidFill>
                  <a:srgbClr val="000000"/>
                </a:solidFill>
                <a:ea typeface="新細明體" charset="-120"/>
              </a:rPr>
              <a:t>n</a:t>
            </a:r>
            <a:r>
              <a:rPr lang="en-US" dirty="0">
                <a:solidFill>
                  <a:srgbClr val="000000"/>
                </a:solidFill>
                <a:ea typeface="新細明體" charset="-120"/>
              </a:rPr>
              <a:t>=2</a:t>
            </a:r>
          </a:p>
        </p:txBody>
      </p:sp>
      <p:sp>
        <p:nvSpPr>
          <p:cNvPr id="39942" name="Text Box 5"/>
          <p:cNvSpPr txBox="1">
            <a:spLocks noChangeArrowheads="1"/>
          </p:cNvSpPr>
          <p:nvPr/>
        </p:nvSpPr>
        <p:spPr bwMode="auto">
          <a:xfrm>
            <a:off x="6104467" y="3373439"/>
            <a:ext cx="662659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>
              <a:buClrTx/>
              <a:buFontTx/>
              <a:buNone/>
            </a:pPr>
            <a:r>
              <a:rPr lang="en-US" i="1">
                <a:solidFill>
                  <a:srgbClr val="000000"/>
                </a:solidFill>
                <a:ea typeface="新細明體" charset="-120"/>
              </a:rPr>
              <a:t>n</a:t>
            </a:r>
            <a:r>
              <a:rPr lang="en-US">
                <a:solidFill>
                  <a:srgbClr val="000000"/>
                </a:solidFill>
                <a:ea typeface="新細明體" charset="-120"/>
              </a:rPr>
              <a:t>=5</a:t>
            </a:r>
          </a:p>
        </p:txBody>
      </p:sp>
      <p:sp>
        <p:nvSpPr>
          <p:cNvPr id="39943" name="Text Box 6"/>
          <p:cNvSpPr txBox="1">
            <a:spLocks noChangeArrowheads="1"/>
          </p:cNvSpPr>
          <p:nvPr/>
        </p:nvSpPr>
        <p:spPr bwMode="auto">
          <a:xfrm>
            <a:off x="8540751" y="3400425"/>
            <a:ext cx="816547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>
              <a:buClrTx/>
              <a:buFontTx/>
              <a:buNone/>
            </a:pPr>
            <a:r>
              <a:rPr lang="en-US" i="1">
                <a:solidFill>
                  <a:srgbClr val="000000"/>
                </a:solidFill>
                <a:ea typeface="新細明體" charset="-120"/>
              </a:rPr>
              <a:t>n</a:t>
            </a:r>
            <a:r>
              <a:rPr lang="en-US">
                <a:solidFill>
                  <a:srgbClr val="000000"/>
                </a:solidFill>
                <a:ea typeface="新細明體" charset="-120"/>
              </a:rPr>
              <a:t>=20</a:t>
            </a:r>
          </a:p>
        </p:txBody>
      </p:sp>
    </p:spTree>
    <p:extLst>
      <p:ext uri="{BB962C8B-B14F-4D97-AF65-F5344CB8AC3E}">
        <p14:creationId xmlns:p14="http://schemas.microsoft.com/office/powerpoint/2010/main" val="202723936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 smtClean="0">
                <a:latin typeface="Trebuchet MS" pitchFamily="34" charset="0"/>
              </a:rPr>
              <a:t>Signals in Frequency Domain</a:t>
            </a:r>
            <a:endParaRPr lang="en-IN" sz="3600" dirty="0">
              <a:latin typeface="Trebuchet M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700"/>
              </a:spcBef>
              <a:buFont typeface="Times New Roman" pitchFamily="16" charset="0"/>
              <a:buChar char="•"/>
            </a:pPr>
            <a:r>
              <a:rPr lang="en-US" dirty="0" smtClean="0">
                <a:solidFill>
                  <a:srgbClr val="000000"/>
                </a:solidFill>
                <a:ea typeface="新細明體" charset="-120"/>
              </a:rPr>
              <a:t>Any function that </a:t>
            </a:r>
            <a:r>
              <a:rPr lang="en-US" dirty="0" smtClean="0">
                <a:solidFill>
                  <a:srgbClr val="FF0000"/>
                </a:solidFill>
                <a:ea typeface="新細明體" charset="-120"/>
              </a:rPr>
              <a:t>periodically</a:t>
            </a:r>
            <a:r>
              <a:rPr lang="en-US" dirty="0" smtClean="0">
                <a:solidFill>
                  <a:srgbClr val="000000"/>
                </a:solidFill>
                <a:ea typeface="新細明體" charset="-120"/>
              </a:rPr>
              <a:t> repeats itself can be expressed as the </a:t>
            </a:r>
            <a:r>
              <a:rPr lang="en-US" dirty="0" smtClean="0">
                <a:solidFill>
                  <a:srgbClr val="FF0000"/>
                </a:solidFill>
                <a:ea typeface="新細明體" charset="-120"/>
              </a:rPr>
              <a:t>sum</a:t>
            </a:r>
            <a:r>
              <a:rPr lang="en-US" dirty="0" smtClean="0">
                <a:solidFill>
                  <a:srgbClr val="000000"/>
                </a:solidFill>
                <a:ea typeface="新細明體" charset="-120"/>
              </a:rPr>
              <a:t> of </a:t>
            </a:r>
            <a:r>
              <a:rPr lang="en-US" dirty="0" err="1" smtClean="0">
                <a:solidFill>
                  <a:srgbClr val="000000"/>
                </a:solidFill>
                <a:ea typeface="新細明體" charset="-120"/>
              </a:rPr>
              <a:t>sines</a:t>
            </a:r>
            <a:r>
              <a:rPr lang="en-US" dirty="0" smtClean="0">
                <a:solidFill>
                  <a:srgbClr val="000000"/>
                </a:solidFill>
                <a:ea typeface="新細明體" charset="-120"/>
              </a:rPr>
              <a:t> and/or cosines of different frequencies, each multiplied by a different coefficient (</a:t>
            </a:r>
            <a:r>
              <a:rPr lang="en-US" dirty="0" smtClean="0">
                <a:solidFill>
                  <a:srgbClr val="FF0000"/>
                </a:solidFill>
                <a:ea typeface="新細明體" charset="-120"/>
              </a:rPr>
              <a:t>Fourier series</a:t>
            </a:r>
            <a:r>
              <a:rPr lang="en-US" dirty="0" smtClean="0">
                <a:solidFill>
                  <a:srgbClr val="000000"/>
                </a:solidFill>
                <a:ea typeface="新細明體" charset="-120"/>
              </a:rPr>
              <a:t>).</a:t>
            </a:r>
          </a:p>
          <a:p>
            <a:pPr>
              <a:spcBef>
                <a:spcPts val="700"/>
              </a:spcBef>
              <a:buFont typeface="Times New Roman" pitchFamily="16" charset="0"/>
              <a:buChar char="•"/>
            </a:pPr>
            <a:r>
              <a:rPr lang="en-US" dirty="0" smtClean="0">
                <a:solidFill>
                  <a:srgbClr val="000000"/>
                </a:solidFill>
                <a:ea typeface="新細明體" charset="-120"/>
              </a:rPr>
              <a:t>Even functions that are </a:t>
            </a:r>
            <a:r>
              <a:rPr lang="en-US" dirty="0" smtClean="0">
                <a:solidFill>
                  <a:srgbClr val="FF0000"/>
                </a:solidFill>
                <a:ea typeface="新細明體" charset="-120"/>
              </a:rPr>
              <a:t>not periodic</a:t>
            </a:r>
            <a:r>
              <a:rPr lang="en-US" dirty="0" smtClean="0">
                <a:solidFill>
                  <a:srgbClr val="000000"/>
                </a:solidFill>
                <a:ea typeface="新細明體" charset="-120"/>
              </a:rPr>
              <a:t> (but whose area under the curve is finite) can be expressed as the </a:t>
            </a:r>
            <a:r>
              <a:rPr lang="en-US" dirty="0" smtClean="0">
                <a:solidFill>
                  <a:srgbClr val="FF0000"/>
                </a:solidFill>
                <a:ea typeface="新細明體" charset="-120"/>
              </a:rPr>
              <a:t>integral</a:t>
            </a:r>
            <a:r>
              <a:rPr lang="en-US" dirty="0" smtClean="0">
                <a:solidFill>
                  <a:srgbClr val="000000"/>
                </a:solidFill>
                <a:ea typeface="新細明體" charset="-120"/>
              </a:rPr>
              <a:t> of </a:t>
            </a:r>
            <a:r>
              <a:rPr lang="en-US" dirty="0" err="1" smtClean="0">
                <a:solidFill>
                  <a:srgbClr val="000000"/>
                </a:solidFill>
                <a:ea typeface="新細明體" charset="-120"/>
              </a:rPr>
              <a:t>sines</a:t>
            </a:r>
            <a:r>
              <a:rPr lang="en-US" dirty="0" smtClean="0">
                <a:solidFill>
                  <a:srgbClr val="000000"/>
                </a:solidFill>
                <a:ea typeface="新細明體" charset="-120"/>
              </a:rPr>
              <a:t> and/or cosines multiplied by a weighting function (</a:t>
            </a:r>
            <a:r>
              <a:rPr lang="en-US" dirty="0" smtClean="0">
                <a:solidFill>
                  <a:srgbClr val="FF0000"/>
                </a:solidFill>
                <a:ea typeface="新細明體" charset="-120"/>
              </a:rPr>
              <a:t>Fourier transform</a:t>
            </a:r>
            <a:r>
              <a:rPr lang="en-US" dirty="0" smtClean="0">
                <a:solidFill>
                  <a:srgbClr val="000000"/>
                </a:solidFill>
                <a:ea typeface="新細明體" charset="-120"/>
              </a:rPr>
              <a:t>).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01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1"/>
          <p:cNvSpPr txBox="1">
            <a:spLocks noChangeArrowheads="1"/>
          </p:cNvSpPr>
          <p:nvPr/>
        </p:nvSpPr>
        <p:spPr bwMode="auto">
          <a:xfrm>
            <a:off x="1952122" y="143081"/>
            <a:ext cx="7667781" cy="710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40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Gaussian </a:t>
            </a:r>
            <a:r>
              <a:rPr lang="en-US" sz="4000" dirty="0" err="1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Lowpass</a:t>
            </a:r>
            <a:r>
              <a:rPr lang="en-US" sz="40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 Filters (FLPFs)</a:t>
            </a:r>
          </a:p>
        </p:txBody>
      </p:sp>
      <p:pic>
        <p:nvPicPr>
          <p:cNvPr id="4096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5" y="2349500"/>
            <a:ext cx="11686116" cy="3802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40964" name="Object 3"/>
          <p:cNvGraphicFramePr>
            <a:graphicFrameLocks noChangeAspect="1"/>
          </p:cNvGraphicFramePr>
          <p:nvPr/>
        </p:nvGraphicFramePr>
        <p:xfrm>
          <a:off x="3619501" y="1658938"/>
          <a:ext cx="4129617" cy="60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3" r:id="rId5" imgW="1391157" imgH="306141" progId="">
                  <p:embed/>
                </p:oleObj>
              </mc:Choice>
              <mc:Fallback>
                <p:oleObj r:id="rId5" imgW="1391157" imgH="306141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9501" y="1658938"/>
                        <a:ext cx="4129617" cy="60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4370069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2731" y="110164"/>
            <a:ext cx="5513917" cy="6110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987" name="Text Box 2"/>
          <p:cNvSpPr txBox="1">
            <a:spLocks noChangeArrowheads="1"/>
          </p:cNvSpPr>
          <p:nvPr/>
        </p:nvSpPr>
        <p:spPr bwMode="auto">
          <a:xfrm>
            <a:off x="548217" y="1893889"/>
            <a:ext cx="3551270" cy="2310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>
              <a:buClrTx/>
              <a:buFontTx/>
              <a:buNone/>
            </a:pPr>
            <a:r>
              <a:rPr lang="en-US" sz="32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Gaussian </a:t>
            </a:r>
            <a:r>
              <a:rPr lang="en-US" sz="3200" dirty="0" err="1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Lowpass</a:t>
            </a:r>
            <a:r>
              <a:rPr lang="en-US" sz="32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 </a:t>
            </a:r>
          </a:p>
          <a:p>
            <a:pPr>
              <a:buClrTx/>
              <a:buFontTx/>
              <a:buNone/>
            </a:pPr>
            <a:r>
              <a:rPr lang="en-US" sz="32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Filters (FLPFs)</a:t>
            </a:r>
          </a:p>
          <a:p>
            <a:pPr>
              <a:buClrTx/>
              <a:buFontTx/>
              <a:buNone/>
            </a:pPr>
            <a:endParaRPr lang="en-US" sz="3200" dirty="0">
              <a:solidFill>
                <a:schemeClr val="tx1"/>
              </a:solidFill>
              <a:latin typeface="Trebuchet MS" pitchFamily="34" charset="0"/>
              <a:ea typeface="新細明體" charset="-120"/>
            </a:endParaRPr>
          </a:p>
          <a:p>
            <a:pPr>
              <a:buClrTx/>
              <a:buFontTx/>
              <a:buNone/>
            </a:pPr>
            <a:endParaRPr lang="en-US" dirty="0">
              <a:solidFill>
                <a:srgbClr val="FF0000"/>
              </a:solidFill>
              <a:ea typeface="新細明體" charset="-120"/>
            </a:endParaRPr>
          </a:p>
          <a:p>
            <a:pPr>
              <a:buClrTx/>
              <a:buFontTx/>
              <a:buNone/>
            </a:pPr>
            <a:r>
              <a:rPr lang="en-US" i="1" dirty="0">
                <a:solidFill>
                  <a:srgbClr val="000000"/>
                </a:solidFill>
                <a:ea typeface="新細明體" charset="-120"/>
              </a:rPr>
              <a:t>D</a:t>
            </a:r>
            <a:r>
              <a:rPr lang="en-US" baseline="-25000" dirty="0">
                <a:solidFill>
                  <a:srgbClr val="000000"/>
                </a:solidFill>
                <a:ea typeface="新細明體" charset="-120"/>
              </a:rPr>
              <a:t>0</a:t>
            </a:r>
            <a:r>
              <a:rPr lang="en-US" dirty="0">
                <a:solidFill>
                  <a:srgbClr val="000000"/>
                </a:solidFill>
                <a:ea typeface="新細明體" charset="-120"/>
              </a:rPr>
              <a:t>=5,15,30,80,and 230</a:t>
            </a:r>
          </a:p>
        </p:txBody>
      </p:sp>
    </p:spTree>
    <p:extLst>
      <p:ext uri="{BB962C8B-B14F-4D97-AF65-F5344CB8AC3E}">
        <p14:creationId xmlns:p14="http://schemas.microsoft.com/office/powerpoint/2010/main" val="192016721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1"/>
          <p:cNvSpPr txBox="1">
            <a:spLocks noChangeArrowheads="1"/>
          </p:cNvSpPr>
          <p:nvPr/>
        </p:nvSpPr>
        <p:spPr bwMode="auto">
          <a:xfrm>
            <a:off x="1687339" y="306825"/>
            <a:ext cx="8640805" cy="64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36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Additional Examples of </a:t>
            </a:r>
            <a:r>
              <a:rPr lang="en-US" sz="3600" dirty="0" err="1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Lowpass</a:t>
            </a:r>
            <a:r>
              <a:rPr lang="en-US" sz="36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 Filtering</a:t>
            </a:r>
          </a:p>
        </p:txBody>
      </p:sp>
      <p:pic>
        <p:nvPicPr>
          <p:cNvPr id="430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86" y="1710847"/>
            <a:ext cx="10959921" cy="3684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92574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8554" y="1050478"/>
            <a:ext cx="8828617" cy="49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4035" name="Text Box 2"/>
          <p:cNvSpPr txBox="1">
            <a:spLocks noChangeArrowheads="1"/>
          </p:cNvSpPr>
          <p:nvPr/>
        </p:nvSpPr>
        <p:spPr bwMode="auto">
          <a:xfrm>
            <a:off x="1480635" y="118835"/>
            <a:ext cx="8640805" cy="64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36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Additional Examples of </a:t>
            </a:r>
            <a:r>
              <a:rPr lang="en-US" sz="3600" dirty="0" err="1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Lowpass</a:t>
            </a:r>
            <a:r>
              <a:rPr lang="en-US" sz="36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 Filtering</a:t>
            </a:r>
          </a:p>
        </p:txBody>
      </p:sp>
    </p:spTree>
    <p:extLst>
      <p:ext uri="{BB962C8B-B14F-4D97-AF65-F5344CB8AC3E}">
        <p14:creationId xmlns:p14="http://schemas.microsoft.com/office/powerpoint/2010/main" val="111744385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1"/>
          <p:cNvSpPr txBox="1">
            <a:spLocks noChangeArrowheads="1"/>
          </p:cNvSpPr>
          <p:nvPr/>
        </p:nvSpPr>
        <p:spPr bwMode="auto">
          <a:xfrm>
            <a:off x="1883759" y="208149"/>
            <a:ext cx="8512565" cy="710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40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Sharpening Frequency Domain Filter</a:t>
            </a:r>
          </a:p>
        </p:txBody>
      </p:sp>
      <p:pic>
        <p:nvPicPr>
          <p:cNvPr id="4505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7718" y="1033642"/>
            <a:ext cx="6388100" cy="517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45060" name="Object 3"/>
          <p:cNvGraphicFramePr>
            <a:graphicFrameLocks noChangeAspect="1"/>
          </p:cNvGraphicFramePr>
          <p:nvPr/>
        </p:nvGraphicFramePr>
        <p:xfrm>
          <a:off x="1193800" y="1620839"/>
          <a:ext cx="4049184" cy="57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4" r:id="rId5" imgW="2380498" imgH="453290" progId="">
                  <p:embed/>
                </p:oleObj>
              </mc:Choice>
              <mc:Fallback>
                <p:oleObj r:id="rId5" imgW="2380498" imgH="45329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3800" y="1620839"/>
                        <a:ext cx="4049184" cy="573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61" name="Text Box 4"/>
          <p:cNvSpPr txBox="1">
            <a:spLocks noChangeArrowheads="1"/>
          </p:cNvSpPr>
          <p:nvPr/>
        </p:nvSpPr>
        <p:spPr bwMode="auto">
          <a:xfrm>
            <a:off x="715434" y="2187576"/>
            <a:ext cx="2623132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srgbClr val="000000"/>
                </a:solidFill>
                <a:ea typeface="新細明體" charset="-120"/>
              </a:rPr>
              <a:t>Ideal </a:t>
            </a:r>
            <a:r>
              <a:rPr lang="en-US" dirty="0" err="1">
                <a:solidFill>
                  <a:srgbClr val="000000"/>
                </a:solidFill>
                <a:ea typeface="新細明體" charset="-120"/>
              </a:rPr>
              <a:t>highpass</a:t>
            </a:r>
            <a:r>
              <a:rPr lang="en-US" dirty="0">
                <a:solidFill>
                  <a:srgbClr val="000000"/>
                </a:solidFill>
                <a:ea typeface="新細明體" charset="-120"/>
              </a:rPr>
              <a:t> filter</a:t>
            </a:r>
          </a:p>
        </p:txBody>
      </p:sp>
      <p:sp>
        <p:nvSpPr>
          <p:cNvPr id="45062" name="Text Box 5"/>
          <p:cNvSpPr txBox="1">
            <a:spLocks noChangeArrowheads="1"/>
          </p:cNvSpPr>
          <p:nvPr/>
        </p:nvSpPr>
        <p:spPr bwMode="auto">
          <a:xfrm>
            <a:off x="336551" y="3606801"/>
            <a:ext cx="3495165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>
              <a:buClrTx/>
              <a:buFontTx/>
              <a:buNone/>
            </a:pPr>
            <a:r>
              <a:rPr lang="en-US">
                <a:solidFill>
                  <a:srgbClr val="000000"/>
                </a:solidFill>
                <a:ea typeface="新細明體" charset="-120"/>
              </a:rPr>
              <a:t>Butterworth highpass filter</a:t>
            </a:r>
          </a:p>
        </p:txBody>
      </p:sp>
      <p:sp>
        <p:nvSpPr>
          <p:cNvPr id="45063" name="Text Box 6"/>
          <p:cNvSpPr txBox="1">
            <a:spLocks noChangeArrowheads="1"/>
          </p:cNvSpPr>
          <p:nvPr/>
        </p:nvSpPr>
        <p:spPr bwMode="auto">
          <a:xfrm>
            <a:off x="488951" y="5013326"/>
            <a:ext cx="3137695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>
              <a:buClrTx/>
              <a:buFontTx/>
              <a:buNone/>
            </a:pPr>
            <a:r>
              <a:rPr lang="en-US">
                <a:solidFill>
                  <a:srgbClr val="000000"/>
                </a:solidFill>
                <a:ea typeface="新細明體" charset="-120"/>
              </a:rPr>
              <a:t>Gaussian highpass filter</a:t>
            </a:r>
          </a:p>
        </p:txBody>
      </p:sp>
      <p:sp>
        <p:nvSpPr>
          <p:cNvPr id="45064" name="AutoShape 7"/>
          <p:cNvSpPr>
            <a:spLocks noChangeArrowheads="1"/>
          </p:cNvSpPr>
          <p:nvPr/>
        </p:nvSpPr>
        <p:spPr bwMode="auto">
          <a:xfrm>
            <a:off x="4760384" y="2365375"/>
            <a:ext cx="541867" cy="261938"/>
          </a:xfrm>
          <a:prstGeom prst="rightArrow">
            <a:avLst>
              <a:gd name="adj1" fmla="val 50000"/>
              <a:gd name="adj2" fmla="val 38788"/>
            </a:avLst>
          </a:prstGeom>
          <a:solidFill>
            <a:srgbClr val="00CC99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5" name="AutoShape 8"/>
          <p:cNvSpPr>
            <a:spLocks noChangeArrowheads="1"/>
          </p:cNvSpPr>
          <p:nvPr/>
        </p:nvSpPr>
        <p:spPr bwMode="auto">
          <a:xfrm>
            <a:off x="4832350" y="3809101"/>
            <a:ext cx="541867" cy="261938"/>
          </a:xfrm>
          <a:prstGeom prst="rightArrow">
            <a:avLst>
              <a:gd name="adj1" fmla="val 50000"/>
              <a:gd name="adj2" fmla="val 38788"/>
            </a:avLst>
          </a:prstGeom>
          <a:solidFill>
            <a:srgbClr val="00CC99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6" name="AutoShape 9"/>
          <p:cNvSpPr>
            <a:spLocks noChangeArrowheads="1"/>
          </p:cNvSpPr>
          <p:nvPr/>
        </p:nvSpPr>
        <p:spPr bwMode="auto">
          <a:xfrm>
            <a:off x="4832351" y="5119689"/>
            <a:ext cx="541867" cy="261937"/>
          </a:xfrm>
          <a:prstGeom prst="rightArrow">
            <a:avLst>
              <a:gd name="adj1" fmla="val 50000"/>
              <a:gd name="adj2" fmla="val 38788"/>
            </a:avLst>
          </a:prstGeom>
          <a:solidFill>
            <a:srgbClr val="00CC99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45067" name="Object 10"/>
          <p:cNvGraphicFramePr>
            <a:graphicFrameLocks noChangeAspect="1"/>
          </p:cNvGraphicFramePr>
          <p:nvPr/>
        </p:nvGraphicFramePr>
        <p:xfrm>
          <a:off x="601134" y="2697163"/>
          <a:ext cx="4273551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5" r:id="rId7" imgW="2060066" imgH="4603760" progId="">
                  <p:embed/>
                </p:oleObj>
              </mc:Choice>
              <mc:Fallback>
                <p:oleObj r:id="rId7" imgW="2060066" imgH="46037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134" y="2697163"/>
                        <a:ext cx="4273551" cy="793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68" name="Object 11"/>
          <p:cNvGraphicFramePr>
            <a:graphicFrameLocks noChangeAspect="1"/>
          </p:cNvGraphicFramePr>
          <p:nvPr/>
        </p:nvGraphicFramePr>
        <p:xfrm>
          <a:off x="537634" y="4013201"/>
          <a:ext cx="3441700" cy="65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6" r:id="rId9" imgW="1835769" imgH="459305" progId="">
                  <p:embed/>
                </p:oleObj>
              </mc:Choice>
              <mc:Fallback>
                <p:oleObj r:id="rId9" imgW="1835769" imgH="459305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634" y="4013201"/>
                        <a:ext cx="3441700" cy="657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69" name="Object 12"/>
          <p:cNvGraphicFramePr>
            <a:graphicFrameLocks noChangeAspect="1"/>
          </p:cNvGraphicFramePr>
          <p:nvPr/>
        </p:nvGraphicFramePr>
        <p:xfrm>
          <a:off x="721785" y="5549901"/>
          <a:ext cx="3983567" cy="50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17" r:id="rId11" imgW="1650163" imgH="306141" progId="">
                  <p:embed/>
                </p:oleObj>
              </mc:Choice>
              <mc:Fallback>
                <p:oleObj r:id="rId11" imgW="1650163" imgH="306141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1785" y="5549901"/>
                        <a:ext cx="3983567" cy="506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5070" name="Picture 1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2697163"/>
            <a:ext cx="4402667" cy="79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5071" name="Picture 1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367" y="1604963"/>
            <a:ext cx="2029884" cy="588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5072" name="Picture 1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0134" y="1682750"/>
            <a:ext cx="732367" cy="42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5073" name="Picture 16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734" y="2681288"/>
            <a:ext cx="4550833" cy="79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67043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1"/>
          <p:cNvSpPr txBox="1">
            <a:spLocks noChangeArrowheads="1"/>
          </p:cNvSpPr>
          <p:nvPr/>
        </p:nvSpPr>
        <p:spPr bwMode="auto">
          <a:xfrm>
            <a:off x="4158092" y="198652"/>
            <a:ext cx="3964716" cy="1079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3600" dirty="0" err="1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Highpass</a:t>
            </a:r>
            <a:r>
              <a:rPr lang="en-US" sz="36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 Filters</a:t>
            </a:r>
          </a:p>
          <a:p>
            <a:pPr algn="ctr">
              <a:buClrTx/>
              <a:buFontTx/>
              <a:buNone/>
            </a:pPr>
            <a:r>
              <a:rPr lang="en-US" sz="2800" dirty="0">
                <a:solidFill>
                  <a:srgbClr val="002060"/>
                </a:solidFill>
                <a:latin typeface="Trebuchet MS" pitchFamily="34" charset="0"/>
                <a:ea typeface="新細明體" charset="-120"/>
              </a:rPr>
              <a:t>Spatial Representations</a:t>
            </a:r>
          </a:p>
        </p:txBody>
      </p:sp>
      <p:pic>
        <p:nvPicPr>
          <p:cNvPr id="4608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2534" y="1294635"/>
            <a:ext cx="9351433" cy="490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521319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1"/>
          <p:cNvSpPr txBox="1">
            <a:spLocks noChangeArrowheads="1"/>
          </p:cNvSpPr>
          <p:nvPr/>
        </p:nvSpPr>
        <p:spPr bwMode="auto">
          <a:xfrm>
            <a:off x="2073499" y="250876"/>
            <a:ext cx="7670906" cy="64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36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Ideal </a:t>
            </a:r>
            <a:r>
              <a:rPr lang="en-US" sz="3600" dirty="0" err="1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Highpass</a:t>
            </a:r>
            <a:r>
              <a:rPr lang="en-US" sz="36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 Filters</a:t>
            </a:r>
          </a:p>
        </p:txBody>
      </p:sp>
      <p:pic>
        <p:nvPicPr>
          <p:cNvPr id="4710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533" y="2486652"/>
            <a:ext cx="10308167" cy="344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4710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3881078"/>
              </p:ext>
            </p:extLst>
          </p:nvPr>
        </p:nvGraphicFramePr>
        <p:xfrm>
          <a:off x="3143072" y="1326190"/>
          <a:ext cx="5444067" cy="1011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0" r:id="rId5" imgW="2100843" imgH="478489" progId="">
                  <p:embed/>
                </p:oleObj>
              </mc:Choice>
              <mc:Fallback>
                <p:oleObj r:id="rId5" imgW="2100843" imgH="47848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072" y="1326190"/>
                        <a:ext cx="5444067" cy="1011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8228252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00" y="2418390"/>
            <a:ext cx="11201400" cy="371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8131" name="Text Box 2"/>
          <p:cNvSpPr txBox="1">
            <a:spLocks noChangeArrowheads="1"/>
          </p:cNvSpPr>
          <p:nvPr/>
        </p:nvSpPr>
        <p:spPr bwMode="auto">
          <a:xfrm>
            <a:off x="2918557" y="404665"/>
            <a:ext cx="6077604" cy="64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36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Butterworth </a:t>
            </a:r>
            <a:r>
              <a:rPr lang="en-US" sz="3600" dirty="0" err="1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Highpass</a:t>
            </a:r>
            <a:r>
              <a:rPr lang="en-US" sz="36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 Filters</a:t>
            </a:r>
          </a:p>
        </p:txBody>
      </p:sp>
      <p:graphicFrame>
        <p:nvGraphicFramePr>
          <p:cNvPr id="4813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2361469"/>
              </p:ext>
            </p:extLst>
          </p:nvPr>
        </p:nvGraphicFramePr>
        <p:xfrm>
          <a:off x="3331992" y="1291444"/>
          <a:ext cx="4874684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4" r:id="rId5" imgW="1835769" imgH="422819" progId="">
                  <p:embed/>
                </p:oleObj>
              </mc:Choice>
              <mc:Fallback>
                <p:oleObj r:id="rId5" imgW="1835769" imgH="42281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31992" y="1291444"/>
                        <a:ext cx="4874684" cy="930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5977988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2" y="2240924"/>
            <a:ext cx="10404518" cy="3706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9155" name="Text Box 2"/>
          <p:cNvSpPr txBox="1">
            <a:spLocks noChangeArrowheads="1"/>
          </p:cNvSpPr>
          <p:nvPr/>
        </p:nvSpPr>
        <p:spPr bwMode="auto">
          <a:xfrm>
            <a:off x="2986398" y="122277"/>
            <a:ext cx="5946156" cy="710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40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Gaussian </a:t>
            </a:r>
            <a:r>
              <a:rPr lang="en-US" sz="4000" dirty="0" err="1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Highpass</a:t>
            </a:r>
            <a:r>
              <a:rPr lang="en-US" sz="40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 Filters</a:t>
            </a:r>
          </a:p>
        </p:txBody>
      </p:sp>
      <p:graphicFrame>
        <p:nvGraphicFramePr>
          <p:cNvPr id="4915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4066509"/>
              </p:ext>
            </p:extLst>
          </p:nvPr>
        </p:nvGraphicFramePr>
        <p:xfrm>
          <a:off x="3316818" y="1285452"/>
          <a:ext cx="4815416" cy="61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7" r:id="rId5" imgW="1717444" imgH="254254" progId="">
                  <p:embed/>
                </p:oleObj>
              </mc:Choice>
              <mc:Fallback>
                <p:oleObj r:id="rId5" imgW="1717444" imgH="254254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6818" y="1285452"/>
                        <a:ext cx="4815416" cy="612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0160496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ext Box 1"/>
          <p:cNvSpPr txBox="1">
            <a:spLocks noChangeArrowheads="1"/>
          </p:cNvSpPr>
          <p:nvPr/>
        </p:nvSpPr>
        <p:spPr bwMode="auto">
          <a:xfrm>
            <a:off x="531285" y="1527177"/>
            <a:ext cx="4548716" cy="2864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6550" indent="-336550"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>
              <a:spcBef>
                <a:spcPts val="700"/>
              </a:spcBef>
              <a:buFont typeface="Times New Roman" pitchFamily="16" charset="0"/>
              <a:buChar char="•"/>
              <a:defRPr/>
            </a:pPr>
            <a:r>
              <a:rPr lang="en-US" sz="2800" smtClean="0">
                <a:ea typeface="新細明體" charset="-120"/>
              </a:rPr>
              <a:t>The Laplacian filter</a:t>
            </a:r>
          </a:p>
          <a:p>
            <a:pPr marL="341313">
              <a:spcBef>
                <a:spcPts val="700"/>
              </a:spcBef>
              <a:buClrTx/>
              <a:buFontTx/>
              <a:buNone/>
              <a:defRPr/>
            </a:pPr>
            <a:endParaRPr lang="en-US" sz="2800" smtClean="0">
              <a:ea typeface="新細明體" charset="-120"/>
            </a:endParaRPr>
          </a:p>
          <a:p>
            <a:pPr>
              <a:spcBef>
                <a:spcPts val="700"/>
              </a:spcBef>
              <a:buFont typeface="Times New Roman" pitchFamily="16" charset="0"/>
              <a:buChar char="•"/>
              <a:defRPr/>
            </a:pPr>
            <a:r>
              <a:rPr lang="en-US" sz="2800" smtClean="0">
                <a:ea typeface="新細明體" charset="-120"/>
              </a:rPr>
              <a:t>Shift the center:</a:t>
            </a:r>
          </a:p>
        </p:txBody>
      </p:sp>
      <p:sp>
        <p:nvSpPr>
          <p:cNvPr id="50179" name="Text Box 2"/>
          <p:cNvSpPr txBox="1">
            <a:spLocks noChangeArrowheads="1"/>
          </p:cNvSpPr>
          <p:nvPr/>
        </p:nvSpPr>
        <p:spPr bwMode="auto">
          <a:xfrm>
            <a:off x="1977461" y="172090"/>
            <a:ext cx="8366691" cy="64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36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The </a:t>
            </a:r>
            <a:r>
              <a:rPr lang="en-US" sz="3600" dirty="0" err="1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Laplacian</a:t>
            </a:r>
            <a:r>
              <a:rPr lang="en-US" sz="36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 in the Frequency Domain</a:t>
            </a:r>
          </a:p>
        </p:txBody>
      </p:sp>
      <p:pic>
        <p:nvPicPr>
          <p:cNvPr id="5018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1" y="893764"/>
            <a:ext cx="6523567" cy="515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50181" name="Object 4"/>
          <p:cNvGraphicFramePr>
            <a:graphicFrameLocks noChangeAspect="1"/>
          </p:cNvGraphicFramePr>
          <p:nvPr/>
        </p:nvGraphicFramePr>
        <p:xfrm>
          <a:off x="939801" y="2093913"/>
          <a:ext cx="3757084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56" r:id="rId5" imgW="9981402" imgH="1812958" progId="">
                  <p:embed/>
                </p:oleObj>
              </mc:Choice>
              <mc:Fallback>
                <p:oleObj r:id="rId5" imgW="9981402" imgH="181295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9801" y="2093913"/>
                        <a:ext cx="3757084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2" name="Object 5"/>
          <p:cNvGraphicFramePr>
            <a:graphicFrameLocks noChangeAspect="1"/>
          </p:cNvGraphicFramePr>
          <p:nvPr/>
        </p:nvGraphicFramePr>
        <p:xfrm>
          <a:off x="1009651" y="3117850"/>
          <a:ext cx="3617383" cy="554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57" r:id="rId7" imgW="2197356" imgH="416776" progId="">
                  <p:embed/>
                </p:oleObj>
              </mc:Choice>
              <mc:Fallback>
                <p:oleObj r:id="rId7" imgW="2197356" imgH="41677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9651" y="3117850"/>
                        <a:ext cx="3617383" cy="554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83" name="Text Box 6"/>
          <p:cNvSpPr txBox="1">
            <a:spLocks noChangeArrowheads="1"/>
          </p:cNvSpPr>
          <p:nvPr/>
        </p:nvSpPr>
        <p:spPr bwMode="auto">
          <a:xfrm>
            <a:off x="10344152" y="3332164"/>
            <a:ext cx="1156384" cy="6485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>
              <a:buClrTx/>
              <a:buFontTx/>
              <a:buNone/>
            </a:pPr>
            <a:r>
              <a:rPr lang="en-US" sz="1800">
                <a:solidFill>
                  <a:srgbClr val="3333CC"/>
                </a:solidFill>
                <a:ea typeface="新細明體" charset="-120"/>
              </a:rPr>
              <a:t>F</a:t>
            </a:r>
            <a:r>
              <a:rPr lang="en-US" sz="1800">
                <a:solidFill>
                  <a:srgbClr val="3333CC"/>
                </a:solidFill>
              </a:rPr>
              <a:t>requency</a:t>
            </a:r>
          </a:p>
          <a:p>
            <a:pPr>
              <a:buClrTx/>
              <a:buFontTx/>
              <a:buNone/>
            </a:pPr>
            <a:r>
              <a:rPr lang="en-US" sz="1800">
                <a:solidFill>
                  <a:srgbClr val="3333CC"/>
                </a:solidFill>
              </a:rPr>
              <a:t>domain</a:t>
            </a:r>
          </a:p>
        </p:txBody>
      </p:sp>
      <p:sp>
        <p:nvSpPr>
          <p:cNvPr id="50184" name="Text Box 7"/>
          <p:cNvSpPr txBox="1">
            <a:spLocks noChangeArrowheads="1"/>
          </p:cNvSpPr>
          <p:nvPr/>
        </p:nvSpPr>
        <p:spPr bwMode="auto">
          <a:xfrm>
            <a:off x="10135762" y="4775112"/>
            <a:ext cx="1573164" cy="3715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>
              <a:buClrTx/>
              <a:buFontTx/>
              <a:buNone/>
            </a:pPr>
            <a:r>
              <a:rPr lang="en-US" sz="1800" dirty="0">
                <a:solidFill>
                  <a:srgbClr val="3333CC"/>
                </a:solidFill>
                <a:ea typeface="新細明體" charset="-120"/>
              </a:rPr>
              <a:t>S</a:t>
            </a:r>
            <a:r>
              <a:rPr lang="en-US" sz="1800" dirty="0">
                <a:solidFill>
                  <a:srgbClr val="3333CC"/>
                </a:solidFill>
              </a:rPr>
              <a:t>patial domain</a:t>
            </a:r>
          </a:p>
        </p:txBody>
      </p:sp>
      <p:sp>
        <p:nvSpPr>
          <p:cNvPr id="50185" name="AutoShape 8"/>
          <p:cNvSpPr>
            <a:spLocks noChangeArrowheads="1"/>
          </p:cNvSpPr>
          <p:nvPr/>
        </p:nvSpPr>
        <p:spPr bwMode="auto">
          <a:xfrm>
            <a:off x="8032752" y="4687889"/>
            <a:ext cx="309033" cy="217487"/>
          </a:xfrm>
          <a:prstGeom prst="rightArrow">
            <a:avLst>
              <a:gd name="adj1" fmla="val 50000"/>
              <a:gd name="adj2" fmla="val 26642"/>
            </a:avLst>
          </a:prstGeom>
          <a:solidFill>
            <a:srgbClr val="00CC99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85106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5321" y="184821"/>
            <a:ext cx="8756561" cy="549275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Trebuchet MS" pitchFamily="34" charset="0"/>
              </a:rPr>
              <a:t>Signals in Frequency Domain</a:t>
            </a:r>
            <a:endParaRPr lang="en-IN" dirty="0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idx="1"/>
          </p:nvPr>
        </p:nvSpPr>
        <p:spPr bwMode="auto">
          <a:xfrm>
            <a:off x="6096000" y="1600201"/>
            <a:ext cx="54864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6550" indent="-336550"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>
              <a:spcBef>
                <a:spcPts val="600"/>
              </a:spcBef>
              <a:buFont typeface="Times New Roman" pitchFamily="16" charset="0"/>
              <a:buChar char="•"/>
            </a:pPr>
            <a:r>
              <a:rPr lang="en-US" dirty="0">
                <a:solidFill>
                  <a:srgbClr val="000000"/>
                </a:solidFill>
                <a:ea typeface="宋体" charset="-122"/>
              </a:rPr>
              <a:t>The </a:t>
            </a:r>
            <a:r>
              <a:rPr lang="en-US" b="1" dirty="0">
                <a:solidFill>
                  <a:srgbClr val="FF0000"/>
                </a:solidFill>
                <a:ea typeface="宋体" charset="-122"/>
              </a:rPr>
              <a:t>frequency domain</a:t>
            </a:r>
            <a:r>
              <a:rPr lang="en-US" dirty="0">
                <a:solidFill>
                  <a:srgbClr val="000000"/>
                </a:solidFill>
                <a:ea typeface="宋体" charset="-122"/>
              </a:rPr>
              <a:t> refers to the plane of the two dimensional discrete Fourier transform of an image.  </a:t>
            </a:r>
          </a:p>
          <a:p>
            <a:pPr>
              <a:spcBef>
                <a:spcPts val="600"/>
              </a:spcBef>
              <a:buFont typeface="Times New Roman" pitchFamily="16" charset="0"/>
              <a:buChar char="•"/>
            </a:pPr>
            <a:r>
              <a:rPr lang="en-US" dirty="0">
                <a:solidFill>
                  <a:srgbClr val="000000"/>
                </a:solidFill>
                <a:ea typeface="宋体" charset="-122"/>
              </a:rPr>
              <a:t>The purpose of the Fourier transform is to represent a signal as a linear combination of sinusoidal signals of various frequencies.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118" y="1091396"/>
            <a:ext cx="5848349" cy="500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799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035" y="0"/>
            <a:ext cx="8949267" cy="6173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375310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1"/>
          <p:cNvSpPr txBox="1">
            <a:spLocks noChangeArrowheads="1"/>
          </p:cNvSpPr>
          <p:nvPr/>
        </p:nvSpPr>
        <p:spPr bwMode="auto">
          <a:xfrm>
            <a:off x="0" y="115935"/>
            <a:ext cx="11618800" cy="64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3600" dirty="0" smtClean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Some </a:t>
            </a:r>
            <a:r>
              <a:rPr lang="en-US" sz="36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Additional Properties of the 2D Fourier Transform</a:t>
            </a:r>
          </a:p>
        </p:txBody>
      </p:sp>
      <p:pic>
        <p:nvPicPr>
          <p:cNvPr id="5222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" y="1803042"/>
            <a:ext cx="10399184" cy="4370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2228" name="AutoShape 3"/>
          <p:cNvSpPr>
            <a:spLocks noChangeArrowheads="1"/>
          </p:cNvSpPr>
          <p:nvPr/>
        </p:nvSpPr>
        <p:spPr bwMode="auto">
          <a:xfrm>
            <a:off x="6735234" y="5413376"/>
            <a:ext cx="793751" cy="290513"/>
          </a:xfrm>
          <a:prstGeom prst="rightArrow">
            <a:avLst>
              <a:gd name="adj1" fmla="val 50000"/>
              <a:gd name="adj2" fmla="val 51229"/>
            </a:avLst>
          </a:prstGeom>
          <a:solidFill>
            <a:srgbClr val="00CC99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9" name="Text Box 4"/>
          <p:cNvSpPr txBox="1">
            <a:spLocks noChangeArrowheads="1"/>
          </p:cNvSpPr>
          <p:nvPr/>
        </p:nvSpPr>
        <p:spPr bwMode="auto">
          <a:xfrm>
            <a:off x="6648451" y="5668964"/>
            <a:ext cx="728382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>
              <a:buClrTx/>
              <a:buFontTx/>
              <a:buNone/>
            </a:pPr>
            <a:r>
              <a:rPr lang="en-US">
                <a:solidFill>
                  <a:srgbClr val="000000"/>
                </a:solidFill>
              </a:rPr>
              <a:t>shift</a:t>
            </a:r>
          </a:p>
        </p:txBody>
      </p:sp>
      <p:sp>
        <p:nvSpPr>
          <p:cNvPr id="52230" name="Text Box 5"/>
          <p:cNvSpPr txBox="1">
            <a:spLocks noChangeArrowheads="1"/>
          </p:cNvSpPr>
          <p:nvPr/>
        </p:nvSpPr>
        <p:spPr bwMode="auto">
          <a:xfrm>
            <a:off x="241299" y="1079645"/>
            <a:ext cx="7923907" cy="723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6550" indent="-336550"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>
              <a:spcBef>
                <a:spcPts val="700"/>
              </a:spcBef>
              <a:buFont typeface="Times New Roman" pitchFamily="16" charset="0"/>
              <a:buChar char="•"/>
            </a:pPr>
            <a:r>
              <a:rPr lang="en-US" sz="2800" dirty="0">
                <a:solidFill>
                  <a:srgbClr val="000000"/>
                </a:solidFill>
                <a:ea typeface="新細明體" charset="-120"/>
              </a:rPr>
              <a:t>Periodicity, symmetry, and back-to-back properties</a:t>
            </a:r>
          </a:p>
        </p:txBody>
      </p:sp>
    </p:spTree>
    <p:extLst>
      <p:ext uri="{BB962C8B-B14F-4D97-AF65-F5344CB8AC3E}">
        <p14:creationId xmlns:p14="http://schemas.microsoft.com/office/powerpoint/2010/main" val="274749952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1"/>
          <p:cNvSpPr txBox="1">
            <a:spLocks noChangeArrowheads="1"/>
          </p:cNvSpPr>
          <p:nvPr/>
        </p:nvSpPr>
        <p:spPr bwMode="auto">
          <a:xfrm>
            <a:off x="0" y="216746"/>
            <a:ext cx="11618800" cy="64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3600" dirty="0" smtClean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Some </a:t>
            </a:r>
            <a:r>
              <a:rPr lang="en-US" sz="36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Additional Properties of the 2D Fourier Transform</a:t>
            </a:r>
          </a:p>
        </p:txBody>
      </p:sp>
      <p:pic>
        <p:nvPicPr>
          <p:cNvPr id="5325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732089"/>
            <a:ext cx="10102851" cy="186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3252" name="Text Box 3"/>
          <p:cNvSpPr txBox="1">
            <a:spLocks noChangeArrowheads="1"/>
          </p:cNvSpPr>
          <p:nvPr/>
        </p:nvSpPr>
        <p:spPr bwMode="auto">
          <a:xfrm>
            <a:off x="609600" y="1600200"/>
            <a:ext cx="10972800" cy="693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6550" indent="-336550"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>
              <a:spcBef>
                <a:spcPts val="800"/>
              </a:spcBef>
              <a:buFont typeface="Times New Roman" pitchFamily="16" charset="0"/>
              <a:buChar char="•"/>
            </a:pPr>
            <a:r>
              <a:rPr lang="en-US" sz="3200">
                <a:solidFill>
                  <a:srgbClr val="000000"/>
                </a:solidFill>
                <a:ea typeface="新細明體" charset="-120"/>
              </a:rPr>
              <a:t>Separability</a:t>
            </a:r>
          </a:p>
        </p:txBody>
      </p:sp>
    </p:spTree>
    <p:extLst>
      <p:ext uri="{BB962C8B-B14F-4D97-AF65-F5344CB8AC3E}">
        <p14:creationId xmlns:p14="http://schemas.microsoft.com/office/powerpoint/2010/main" val="346306039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01" y="1054355"/>
            <a:ext cx="10775951" cy="529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333350" y="77987"/>
            <a:ext cx="7544350" cy="1079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32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Summary of Some Important Properties </a:t>
            </a:r>
          </a:p>
          <a:p>
            <a:pPr algn="ctr">
              <a:buClrTx/>
              <a:buFontTx/>
              <a:buNone/>
            </a:pPr>
            <a:r>
              <a:rPr lang="en-US" sz="32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of the 2-D Fourier Transform</a:t>
            </a:r>
          </a:p>
        </p:txBody>
      </p:sp>
    </p:spTree>
    <p:extLst>
      <p:ext uri="{BB962C8B-B14F-4D97-AF65-F5344CB8AC3E}">
        <p14:creationId xmlns:p14="http://schemas.microsoft.com/office/powerpoint/2010/main" val="351240141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298" y="1079399"/>
            <a:ext cx="8276167" cy="506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529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7433" y="1614488"/>
            <a:ext cx="924984" cy="334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385207" y="0"/>
            <a:ext cx="7544350" cy="1079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32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Summary of Some Important Properties </a:t>
            </a:r>
          </a:p>
          <a:p>
            <a:pPr algn="ctr">
              <a:buClrTx/>
              <a:buFontTx/>
              <a:buNone/>
            </a:pPr>
            <a:r>
              <a:rPr lang="en-US" sz="32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of the 2-D Fourier Transform</a:t>
            </a:r>
          </a:p>
        </p:txBody>
      </p:sp>
    </p:spTree>
    <p:extLst>
      <p:ext uri="{BB962C8B-B14F-4D97-AF65-F5344CB8AC3E}">
        <p14:creationId xmlns:p14="http://schemas.microsoft.com/office/powerpoint/2010/main" val="254599056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1" y="1063000"/>
            <a:ext cx="10240433" cy="498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632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2433" y="1649413"/>
            <a:ext cx="924984" cy="334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6324" name="Text Box 3"/>
          <p:cNvSpPr txBox="1">
            <a:spLocks noChangeArrowheads="1"/>
          </p:cNvSpPr>
          <p:nvPr/>
        </p:nvSpPr>
        <p:spPr bwMode="auto">
          <a:xfrm>
            <a:off x="2243198" y="8337"/>
            <a:ext cx="7544350" cy="1079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32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Summary of Some Important Properties </a:t>
            </a:r>
          </a:p>
          <a:p>
            <a:pPr algn="ctr">
              <a:buClrTx/>
              <a:buFontTx/>
              <a:buNone/>
            </a:pPr>
            <a:r>
              <a:rPr lang="en-US" sz="32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of the 2-D Fourier Transform</a:t>
            </a:r>
          </a:p>
        </p:txBody>
      </p:sp>
    </p:spTree>
    <p:extLst>
      <p:ext uri="{BB962C8B-B14F-4D97-AF65-F5344CB8AC3E}">
        <p14:creationId xmlns:p14="http://schemas.microsoft.com/office/powerpoint/2010/main" val="247815766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68" y="1227665"/>
            <a:ext cx="11137705" cy="4793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734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7133" y="1720851"/>
            <a:ext cx="924984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7348" name="Text Box 3"/>
          <p:cNvSpPr txBox="1">
            <a:spLocks noChangeArrowheads="1"/>
          </p:cNvSpPr>
          <p:nvPr/>
        </p:nvSpPr>
        <p:spPr bwMode="auto">
          <a:xfrm>
            <a:off x="1871009" y="25155"/>
            <a:ext cx="8454022" cy="1202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36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Summary of Some Important Properties </a:t>
            </a:r>
          </a:p>
          <a:p>
            <a:pPr algn="ctr">
              <a:buClrTx/>
              <a:buFontTx/>
              <a:buNone/>
            </a:pPr>
            <a:r>
              <a:rPr lang="en-US" sz="3600" dirty="0">
                <a:solidFill>
                  <a:schemeClr val="tx1"/>
                </a:solidFill>
                <a:latin typeface="Trebuchet MS" pitchFamily="34" charset="0"/>
                <a:ea typeface="新細明體" charset="-120"/>
              </a:rPr>
              <a:t>of the 2-D Fourier Transform</a:t>
            </a:r>
          </a:p>
        </p:txBody>
      </p:sp>
    </p:spTree>
    <p:extLst>
      <p:ext uri="{BB962C8B-B14F-4D97-AF65-F5344CB8AC3E}">
        <p14:creationId xmlns:p14="http://schemas.microsoft.com/office/powerpoint/2010/main" val="256956043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940135"/>
            <a:ext cx="10363200" cy="828841"/>
          </a:xfrm>
        </p:spPr>
        <p:txBody>
          <a:bodyPr/>
          <a:lstStyle/>
          <a:p>
            <a:r>
              <a:rPr lang="en-GB" dirty="0">
                <a:latin typeface="Trebuchet MS" pitchFamily="34" charset="0"/>
              </a:rPr>
              <a:t>End of </a:t>
            </a:r>
            <a:r>
              <a:rPr lang="en-GB" dirty="0" smtClean="0">
                <a:latin typeface="Trebuchet MS" pitchFamily="34" charset="0"/>
              </a:rPr>
              <a:t>Lecture</a:t>
            </a:r>
            <a:endParaRPr lang="en-IN" dirty="0">
              <a:latin typeface="Trebuchet MS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3562597"/>
            <a:ext cx="3703919" cy="844303"/>
          </a:xfrm>
        </p:spPr>
        <p:txBody>
          <a:bodyPr>
            <a:normAutofit/>
          </a:bodyPr>
          <a:lstStyle/>
          <a:p>
            <a:r>
              <a:rPr lang="en-GB" sz="4000" b="1" dirty="0" smtClean="0">
                <a:solidFill>
                  <a:srgbClr val="C00000"/>
                </a:solidFill>
              </a:rPr>
              <a:t>Chapter 4</a:t>
            </a:r>
            <a:endParaRPr lang="en-IN" sz="4000" b="1" dirty="0">
              <a:solidFill>
                <a:srgbClr val="C00000"/>
              </a:solidFill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130" y="285588"/>
            <a:ext cx="6164881" cy="4623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7663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558825" cy="575033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Trebuchet MS" pitchFamily="34" charset="0"/>
              </a:rPr>
              <a:t>Signals in Frequency Domain</a:t>
            </a:r>
            <a:endParaRPr lang="en-IN" dirty="0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idx="1"/>
          </p:nvPr>
        </p:nvSpPr>
        <p:spPr bwMode="auto">
          <a:xfrm>
            <a:off x="889716" y="1181682"/>
            <a:ext cx="10515600" cy="4351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normAutofit/>
          </a:bodyPr>
          <a:lstStyle>
            <a:lvl1pPr marL="336550" indent="-336550"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1pPr>
            <a:lvl2pPr marL="736600" indent="-279400"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>
              <a:spcBef>
                <a:spcPts val="700"/>
              </a:spcBef>
              <a:buFont typeface="Times New Roman" pitchFamily="16" charset="0"/>
              <a:buChar char="•"/>
              <a:defRPr/>
            </a:pPr>
            <a:r>
              <a:rPr lang="en-US" sz="2800" dirty="0" smtClean="0">
                <a:ea typeface="新細明體" charset="-120"/>
              </a:rPr>
              <a:t>The </a:t>
            </a:r>
            <a:r>
              <a:rPr lang="en-US" sz="2800" dirty="0" smtClean="0">
                <a:solidFill>
                  <a:srgbClr val="FF0000"/>
                </a:solidFill>
                <a:ea typeface="新細明體" charset="-120"/>
              </a:rPr>
              <a:t>one-dimensional</a:t>
            </a:r>
            <a:r>
              <a:rPr lang="en-US" sz="2800" dirty="0" smtClean="0">
                <a:ea typeface="新細明體" charset="-120"/>
              </a:rPr>
              <a:t> Fourier transform and its inverse</a:t>
            </a:r>
          </a:p>
          <a:p>
            <a:pPr lvl="1">
              <a:spcBef>
                <a:spcPts val="600"/>
              </a:spcBef>
              <a:buFont typeface="Times New Roman" pitchFamily="16" charset="0"/>
              <a:buChar char="–"/>
              <a:defRPr/>
            </a:pPr>
            <a:r>
              <a:rPr lang="en-US" dirty="0" smtClean="0">
                <a:ea typeface="新細明體" charset="-120"/>
              </a:rPr>
              <a:t>Fourier transform (</a:t>
            </a:r>
            <a:r>
              <a:rPr lang="en-US" dirty="0" smtClean="0">
                <a:solidFill>
                  <a:srgbClr val="FF0000"/>
                </a:solidFill>
                <a:ea typeface="新細明體" charset="-120"/>
              </a:rPr>
              <a:t>continuous case</a:t>
            </a:r>
            <a:r>
              <a:rPr lang="en-US" dirty="0" smtClean="0">
                <a:ea typeface="新細明體" charset="-120"/>
              </a:rPr>
              <a:t>)</a:t>
            </a:r>
          </a:p>
          <a:p>
            <a:pPr marL="741363" lvl="1">
              <a:spcBef>
                <a:spcPts val="600"/>
              </a:spcBef>
              <a:buClrTx/>
              <a:buFontTx/>
              <a:buNone/>
              <a:defRPr/>
            </a:pPr>
            <a:endParaRPr lang="en-US" dirty="0" smtClean="0">
              <a:ea typeface="新細明體" charset="-120"/>
            </a:endParaRPr>
          </a:p>
          <a:p>
            <a:pPr lvl="1">
              <a:spcBef>
                <a:spcPts val="600"/>
              </a:spcBef>
              <a:buFont typeface="Times New Roman" pitchFamily="16" charset="0"/>
              <a:buChar char="–"/>
              <a:defRPr/>
            </a:pPr>
            <a:r>
              <a:rPr lang="en-US" dirty="0" smtClean="0">
                <a:ea typeface="新細明體" charset="-120"/>
              </a:rPr>
              <a:t>Inverse Fourier transform:</a:t>
            </a:r>
          </a:p>
          <a:p>
            <a:pPr marL="741363" lvl="1">
              <a:spcBef>
                <a:spcPts val="600"/>
              </a:spcBef>
              <a:buClrTx/>
              <a:buFontTx/>
              <a:buNone/>
              <a:defRPr/>
            </a:pPr>
            <a:endParaRPr lang="en-US" dirty="0" smtClean="0">
              <a:ea typeface="新細明體" charset="-120"/>
            </a:endParaRPr>
          </a:p>
          <a:p>
            <a:pPr>
              <a:spcBef>
                <a:spcPts val="700"/>
              </a:spcBef>
              <a:buFont typeface="Times New Roman" pitchFamily="16" charset="0"/>
              <a:buChar char="•"/>
              <a:defRPr/>
            </a:pPr>
            <a:r>
              <a:rPr lang="en-US" sz="2800" dirty="0" smtClean="0">
                <a:ea typeface="新細明體" charset="-120"/>
              </a:rPr>
              <a:t>The </a:t>
            </a:r>
            <a:r>
              <a:rPr lang="en-US" sz="2800" dirty="0" smtClean="0">
                <a:solidFill>
                  <a:srgbClr val="FF0000"/>
                </a:solidFill>
                <a:ea typeface="新細明體" charset="-120"/>
              </a:rPr>
              <a:t>two-dimensional</a:t>
            </a:r>
            <a:r>
              <a:rPr lang="en-US" sz="2800" dirty="0" smtClean="0">
                <a:ea typeface="新細明體" charset="-120"/>
              </a:rPr>
              <a:t> Fourier transform and its inverse</a:t>
            </a:r>
          </a:p>
          <a:p>
            <a:pPr lvl="1">
              <a:spcBef>
                <a:spcPts val="600"/>
              </a:spcBef>
              <a:buFont typeface="Times New Roman" pitchFamily="16" charset="0"/>
              <a:buChar char="–"/>
              <a:defRPr/>
            </a:pPr>
            <a:r>
              <a:rPr lang="en-US" dirty="0" smtClean="0">
                <a:ea typeface="新細明體" charset="-120"/>
              </a:rPr>
              <a:t>Fourier transform (</a:t>
            </a:r>
            <a:r>
              <a:rPr lang="en-US" dirty="0" smtClean="0">
                <a:solidFill>
                  <a:srgbClr val="FF0000"/>
                </a:solidFill>
                <a:ea typeface="新細明體" charset="-120"/>
              </a:rPr>
              <a:t>continuous case</a:t>
            </a:r>
            <a:r>
              <a:rPr lang="en-US" dirty="0" smtClean="0">
                <a:ea typeface="新細明體" charset="-120"/>
              </a:rPr>
              <a:t>)</a:t>
            </a:r>
          </a:p>
          <a:p>
            <a:pPr marL="741363" lvl="1">
              <a:spcBef>
                <a:spcPts val="600"/>
              </a:spcBef>
              <a:buClrTx/>
              <a:buFontTx/>
              <a:buNone/>
              <a:defRPr/>
            </a:pPr>
            <a:endParaRPr lang="en-US" dirty="0" smtClean="0">
              <a:ea typeface="新細明體" charset="-120"/>
            </a:endParaRPr>
          </a:p>
          <a:p>
            <a:pPr lvl="1">
              <a:spcBef>
                <a:spcPts val="600"/>
              </a:spcBef>
              <a:buFont typeface="Times New Roman" pitchFamily="16" charset="0"/>
              <a:buChar char="–"/>
              <a:defRPr/>
            </a:pPr>
            <a:endParaRPr lang="en-US" dirty="0" smtClean="0">
              <a:ea typeface="新細明體" charset="-120"/>
            </a:endParaRPr>
          </a:p>
          <a:p>
            <a:pPr lvl="1">
              <a:spcBef>
                <a:spcPts val="600"/>
              </a:spcBef>
              <a:buFont typeface="Times New Roman" pitchFamily="16" charset="0"/>
              <a:buChar char="–"/>
              <a:defRPr/>
            </a:pPr>
            <a:r>
              <a:rPr lang="en-US" dirty="0" smtClean="0">
                <a:ea typeface="新細明體" charset="-120"/>
              </a:rPr>
              <a:t>Inverse Fourier transform:</a:t>
            </a:r>
          </a:p>
          <a:p>
            <a:pPr marL="741363" lvl="1">
              <a:spcBef>
                <a:spcPts val="600"/>
              </a:spcBef>
              <a:buClrTx/>
              <a:buFontTx/>
              <a:buNone/>
              <a:defRPr/>
            </a:pPr>
            <a:endParaRPr lang="en-US" dirty="0" smtClean="0">
              <a:ea typeface="新細明體" charset="-12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9189666"/>
              </p:ext>
            </p:extLst>
          </p:nvPr>
        </p:nvGraphicFramePr>
        <p:xfrm>
          <a:off x="2400808" y="2026970"/>
          <a:ext cx="6165849" cy="601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1" r:id="rId3" imgW="2696717" imgH="232623" progId="Equation.3">
                  <p:embed/>
                </p:oleObj>
              </mc:Choice>
              <mc:Fallback>
                <p:oleObj r:id="rId3" imgW="2696717" imgH="23262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0808" y="2026970"/>
                        <a:ext cx="6165849" cy="601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4318653"/>
              </p:ext>
            </p:extLst>
          </p:nvPr>
        </p:nvGraphicFramePr>
        <p:xfrm>
          <a:off x="2532399" y="2837981"/>
          <a:ext cx="3310467" cy="566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2" r:id="rId5" imgW="1572441" imgH="232623" progId="Equation.3">
                  <p:embed/>
                </p:oleObj>
              </mc:Choice>
              <mc:Fallback>
                <p:oleObj r:id="rId5" imgW="1572441" imgH="23262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2399" y="2837981"/>
                        <a:ext cx="3310467" cy="566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6416741"/>
              </p:ext>
            </p:extLst>
          </p:nvPr>
        </p:nvGraphicFramePr>
        <p:xfrm>
          <a:off x="7294542" y="2894505"/>
          <a:ext cx="2787649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3" r:id="rId7" imgW="6657844" imgH="1248361" progId="Equation.3">
                  <p:embed/>
                </p:oleObj>
              </mc:Choice>
              <mc:Fallback>
                <p:oleObj r:id="rId7" imgW="6657844" imgH="124836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94542" y="2894505"/>
                        <a:ext cx="2787649" cy="392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7490227"/>
              </p:ext>
            </p:extLst>
          </p:nvPr>
        </p:nvGraphicFramePr>
        <p:xfrm>
          <a:off x="2517848" y="4300142"/>
          <a:ext cx="6049433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4" r:id="rId9" imgW="2349145" imgH="233355" progId="Equation.3">
                  <p:embed/>
                </p:oleObj>
              </mc:Choice>
              <mc:Fallback>
                <p:oleObj r:id="rId9" imgW="2349145" imgH="23335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7848" y="4300142"/>
                        <a:ext cx="6049433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1975174"/>
              </p:ext>
            </p:extLst>
          </p:nvPr>
        </p:nvGraphicFramePr>
        <p:xfrm>
          <a:off x="2435927" y="5441905"/>
          <a:ext cx="5880100" cy="641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5" r:id="rId11" imgW="17632626" imgH="2565527" progId="Equation.3">
                  <p:embed/>
                </p:oleObj>
              </mc:Choice>
              <mc:Fallback>
                <p:oleObj r:id="rId11" imgW="17632626" imgH="256552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5927" y="5441905"/>
                        <a:ext cx="5880100" cy="641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5571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Trebuchet MS" pitchFamily="34" charset="0"/>
              </a:rPr>
              <a:t>Signals in Frequency Domain</a:t>
            </a:r>
            <a:endParaRPr lang="en-IN" dirty="0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idx="1"/>
          </p:nvPr>
        </p:nvSpPr>
        <p:spPr bwMode="auto">
          <a:xfrm>
            <a:off x="838200" y="1825625"/>
            <a:ext cx="10515600" cy="3763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6550" indent="-336550"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1pPr>
            <a:lvl2pPr marL="736600" indent="-279400"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>
              <a:spcBef>
                <a:spcPts val="700"/>
              </a:spcBef>
              <a:buFont typeface="Times New Roman" pitchFamily="16" charset="0"/>
              <a:buChar char="•"/>
              <a:defRPr/>
            </a:pPr>
            <a:r>
              <a:rPr lang="en-US" sz="2800" dirty="0" smtClean="0">
                <a:ea typeface="新細明體" charset="-120"/>
              </a:rPr>
              <a:t>The </a:t>
            </a:r>
            <a:r>
              <a:rPr lang="en-US" sz="2800" dirty="0" smtClean="0">
                <a:solidFill>
                  <a:srgbClr val="FF0000"/>
                </a:solidFill>
                <a:ea typeface="新細明體" charset="-120"/>
              </a:rPr>
              <a:t>one-dimensional</a:t>
            </a:r>
            <a:r>
              <a:rPr lang="en-US" sz="2800" dirty="0" smtClean="0">
                <a:ea typeface="新細明體" charset="-120"/>
              </a:rPr>
              <a:t> Fourier transform and its inverse</a:t>
            </a:r>
          </a:p>
          <a:p>
            <a:pPr lvl="1">
              <a:spcBef>
                <a:spcPts val="600"/>
              </a:spcBef>
              <a:buFont typeface="Times New Roman" pitchFamily="16" charset="0"/>
              <a:buChar char="–"/>
              <a:defRPr/>
            </a:pPr>
            <a:r>
              <a:rPr lang="en-US" dirty="0" smtClean="0">
                <a:ea typeface="新細明體" charset="-120"/>
              </a:rPr>
              <a:t>Fourier transform (</a:t>
            </a:r>
            <a:r>
              <a:rPr lang="en-US" dirty="0" smtClean="0">
                <a:solidFill>
                  <a:srgbClr val="FF0000"/>
                </a:solidFill>
                <a:ea typeface="新細明體" charset="-120"/>
              </a:rPr>
              <a:t>discrete case</a:t>
            </a:r>
            <a:r>
              <a:rPr lang="en-US" dirty="0" smtClean="0">
                <a:ea typeface="新細明體" charset="-120"/>
              </a:rPr>
              <a:t>) DTC</a:t>
            </a:r>
          </a:p>
          <a:p>
            <a:pPr marL="741363" lvl="1">
              <a:spcBef>
                <a:spcPts val="600"/>
              </a:spcBef>
              <a:buClrTx/>
              <a:buFontTx/>
              <a:buNone/>
              <a:defRPr/>
            </a:pPr>
            <a:endParaRPr lang="en-US" dirty="0" smtClean="0">
              <a:ea typeface="新細明體" charset="-120"/>
            </a:endParaRPr>
          </a:p>
          <a:p>
            <a:pPr marL="741363" lvl="1">
              <a:spcBef>
                <a:spcPts val="600"/>
              </a:spcBef>
              <a:buClrTx/>
              <a:buFontTx/>
              <a:buNone/>
              <a:defRPr/>
            </a:pPr>
            <a:endParaRPr lang="en-US" dirty="0" smtClean="0">
              <a:ea typeface="新細明體" charset="-120"/>
            </a:endParaRPr>
          </a:p>
          <a:p>
            <a:pPr lvl="1">
              <a:spcBef>
                <a:spcPts val="600"/>
              </a:spcBef>
              <a:buFont typeface="Times New Roman" pitchFamily="16" charset="0"/>
              <a:buChar char="–"/>
              <a:defRPr/>
            </a:pPr>
            <a:r>
              <a:rPr lang="en-US" dirty="0" smtClean="0">
                <a:ea typeface="新細明體" charset="-120"/>
              </a:rPr>
              <a:t>Inverse Fourier transform:</a:t>
            </a:r>
          </a:p>
          <a:p>
            <a:pPr marL="741363" lvl="1">
              <a:spcBef>
                <a:spcPts val="600"/>
              </a:spcBef>
              <a:buClrTx/>
              <a:buFontTx/>
              <a:buNone/>
              <a:defRPr/>
            </a:pPr>
            <a:endParaRPr lang="en-US" dirty="0" smtClean="0">
              <a:ea typeface="新細明體" charset="-12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6809667"/>
              </p:ext>
            </p:extLst>
          </p:nvPr>
        </p:nvGraphicFramePr>
        <p:xfrm>
          <a:off x="2146684" y="2726496"/>
          <a:ext cx="7520516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0" r:id="rId3" imgW="27773362" imgH="3879024" progId="Equation.3">
                  <p:embed/>
                </p:oleObj>
              </mc:Choice>
              <mc:Fallback>
                <p:oleObj r:id="rId3" imgW="27773362" imgH="387902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6684" y="2726496"/>
                        <a:ext cx="7520516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5163197"/>
              </p:ext>
            </p:extLst>
          </p:nvPr>
        </p:nvGraphicFramePr>
        <p:xfrm>
          <a:off x="2255838" y="4365625"/>
          <a:ext cx="7310437" cy="831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1" name="Equation" r:id="rId5" imgW="24973628" imgH="3805084" progId="Equation.3">
                  <p:embed/>
                </p:oleObj>
              </mc:Choice>
              <mc:Fallback>
                <p:oleObj name="Equation" r:id="rId5" imgW="24973628" imgH="380508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55838" y="4365625"/>
                        <a:ext cx="7310437" cy="831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28181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7455794" cy="678064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Trebuchet MS" pitchFamily="34" charset="0"/>
              </a:rPr>
              <a:t>Signals in Frequency Domain</a:t>
            </a:r>
            <a:endParaRPr lang="en-IN" dirty="0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idx="1"/>
          </p:nvPr>
        </p:nvSpPr>
        <p:spPr bwMode="auto">
          <a:xfrm>
            <a:off x="902594" y="1271834"/>
            <a:ext cx="10515600" cy="4351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6550" indent="-336550"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1pPr>
            <a:lvl2pPr indent="-279400"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>
              <a:spcBef>
                <a:spcPts val="700"/>
              </a:spcBef>
              <a:buFont typeface="Times New Roman" pitchFamily="16" charset="0"/>
              <a:buChar char="•"/>
              <a:defRPr/>
            </a:pPr>
            <a:r>
              <a:rPr lang="en-US" sz="2800" dirty="0" smtClean="0">
                <a:ea typeface="新細明體" charset="-120"/>
              </a:rPr>
              <a:t>Since                                          and the fact </a:t>
            </a:r>
          </a:p>
          <a:p>
            <a:pPr>
              <a:spcBef>
                <a:spcPts val="700"/>
              </a:spcBef>
              <a:buFont typeface="Times New Roman" pitchFamily="16" charset="0"/>
              <a:buChar char="•"/>
              <a:defRPr/>
            </a:pPr>
            <a:r>
              <a:rPr lang="en-US" sz="2800" dirty="0" smtClean="0">
                <a:ea typeface="新細明體" charset="-120"/>
              </a:rPr>
              <a:t> then discrete Fourier transform can be redefined</a:t>
            </a:r>
          </a:p>
          <a:p>
            <a:pPr lvl="1">
              <a:spcBef>
                <a:spcPts val="700"/>
              </a:spcBef>
              <a:buClrTx/>
              <a:buFontTx/>
              <a:buNone/>
              <a:defRPr/>
            </a:pPr>
            <a:endParaRPr lang="en-US" sz="2800" dirty="0" smtClean="0">
              <a:ea typeface="新細明體" charset="-120"/>
            </a:endParaRPr>
          </a:p>
          <a:p>
            <a:pPr lvl="1">
              <a:spcBef>
                <a:spcPts val="700"/>
              </a:spcBef>
              <a:buClrTx/>
              <a:buFontTx/>
              <a:buNone/>
              <a:defRPr/>
            </a:pPr>
            <a:endParaRPr lang="en-US" sz="2800" dirty="0" smtClean="0">
              <a:ea typeface="新細明體" charset="-120"/>
            </a:endParaRPr>
          </a:p>
          <a:p>
            <a:pPr lvl="1">
              <a:spcBef>
                <a:spcPts val="700"/>
              </a:spcBef>
              <a:buClrTx/>
              <a:buFontTx/>
              <a:buNone/>
              <a:defRPr/>
            </a:pPr>
            <a:endParaRPr lang="en-US" sz="2800" dirty="0" smtClean="0">
              <a:ea typeface="新細明體" charset="-120"/>
            </a:endParaRPr>
          </a:p>
          <a:p>
            <a:pPr marL="736600" lvl="1" indent="-273050">
              <a:spcBef>
                <a:spcPts val="600"/>
              </a:spcBef>
              <a:buClr>
                <a:srgbClr val="FF0000"/>
              </a:buClr>
              <a:buFont typeface="Times New Roman" pitchFamily="16" charset="0"/>
              <a:buChar char="–"/>
              <a:defRPr/>
            </a:pPr>
            <a:r>
              <a:rPr lang="en-US" dirty="0" smtClean="0">
                <a:solidFill>
                  <a:srgbClr val="FF0000"/>
                </a:solidFill>
                <a:ea typeface="新細明體" charset="-120"/>
              </a:rPr>
              <a:t>Frequency (time) domain</a:t>
            </a:r>
            <a:r>
              <a:rPr lang="en-US" dirty="0" smtClean="0">
                <a:ea typeface="新細明體" charset="-120"/>
              </a:rPr>
              <a:t>: the domain (values of </a:t>
            </a:r>
            <a:r>
              <a:rPr lang="en-US" i="1" dirty="0" smtClean="0">
                <a:ea typeface="新細明體" charset="-120"/>
              </a:rPr>
              <a:t>u</a:t>
            </a:r>
            <a:r>
              <a:rPr lang="en-US" dirty="0" smtClean="0">
                <a:ea typeface="新細明體" charset="-120"/>
              </a:rPr>
              <a:t>) over which the values of </a:t>
            </a:r>
            <a:r>
              <a:rPr lang="en-US" i="1" dirty="0" smtClean="0">
                <a:ea typeface="新細明體" charset="-120"/>
              </a:rPr>
              <a:t>F</a:t>
            </a:r>
            <a:r>
              <a:rPr lang="en-US" dirty="0" smtClean="0">
                <a:ea typeface="新細明體" charset="-120"/>
              </a:rPr>
              <a:t>(</a:t>
            </a:r>
            <a:r>
              <a:rPr lang="en-US" i="1" dirty="0" smtClean="0">
                <a:ea typeface="新細明體" charset="-120"/>
              </a:rPr>
              <a:t>u</a:t>
            </a:r>
            <a:r>
              <a:rPr lang="en-US" dirty="0" smtClean="0">
                <a:ea typeface="新細明體" charset="-120"/>
              </a:rPr>
              <a:t>) range; because </a:t>
            </a:r>
            <a:r>
              <a:rPr lang="en-US" i="1" dirty="0" smtClean="0">
                <a:ea typeface="新細明體" charset="-120"/>
              </a:rPr>
              <a:t>u</a:t>
            </a:r>
            <a:r>
              <a:rPr lang="en-US" dirty="0" smtClean="0">
                <a:ea typeface="新細明體" charset="-120"/>
              </a:rPr>
              <a:t> determines the frequency of the components of the transform. </a:t>
            </a:r>
          </a:p>
          <a:p>
            <a:pPr marL="736600" lvl="1" indent="-273050">
              <a:spcBef>
                <a:spcPts val="600"/>
              </a:spcBef>
              <a:buClr>
                <a:srgbClr val="FF0000"/>
              </a:buClr>
              <a:buFont typeface="Times New Roman" pitchFamily="16" charset="0"/>
              <a:buChar char="–"/>
              <a:defRPr/>
            </a:pPr>
            <a:r>
              <a:rPr lang="en-US" dirty="0" smtClean="0">
                <a:solidFill>
                  <a:srgbClr val="FF0000"/>
                </a:solidFill>
                <a:ea typeface="新細明體" charset="-120"/>
              </a:rPr>
              <a:t>Frequency (time) component</a:t>
            </a:r>
            <a:r>
              <a:rPr lang="en-US" dirty="0" smtClean="0">
                <a:ea typeface="新細明體" charset="-120"/>
              </a:rPr>
              <a:t>: each of the </a:t>
            </a:r>
            <a:r>
              <a:rPr lang="en-US" i="1" dirty="0" smtClean="0">
                <a:ea typeface="新細明體" charset="-120"/>
              </a:rPr>
              <a:t>M</a:t>
            </a:r>
            <a:r>
              <a:rPr lang="en-US" dirty="0" smtClean="0">
                <a:ea typeface="新細明體" charset="-120"/>
              </a:rPr>
              <a:t> terms of </a:t>
            </a:r>
            <a:r>
              <a:rPr lang="en-US" i="1" dirty="0" smtClean="0">
                <a:ea typeface="新細明體" charset="-120"/>
              </a:rPr>
              <a:t>F</a:t>
            </a:r>
            <a:r>
              <a:rPr lang="en-US" dirty="0" smtClean="0">
                <a:ea typeface="新細明體" charset="-120"/>
              </a:rPr>
              <a:t>(</a:t>
            </a:r>
            <a:r>
              <a:rPr lang="en-US" i="1" dirty="0" smtClean="0">
                <a:ea typeface="新細明體" charset="-120"/>
              </a:rPr>
              <a:t>u</a:t>
            </a:r>
            <a:r>
              <a:rPr lang="en-US" dirty="0" smtClean="0">
                <a:ea typeface="新細明體" charset="-120"/>
              </a:rPr>
              <a:t>).</a:t>
            </a:r>
          </a:p>
          <a:p>
            <a:pPr marL="741363" lvl="1">
              <a:spcBef>
                <a:spcPts val="600"/>
              </a:spcBef>
              <a:buClrTx/>
              <a:buFontTx/>
              <a:buNone/>
              <a:defRPr/>
            </a:pPr>
            <a:endParaRPr lang="en-US" dirty="0" smtClean="0">
              <a:ea typeface="新細明體" charset="-12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3612892"/>
              </p:ext>
            </p:extLst>
          </p:nvPr>
        </p:nvGraphicFramePr>
        <p:xfrm>
          <a:off x="2228283" y="1235344"/>
          <a:ext cx="3124200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" r:id="rId3" imgW="6657844" imgH="1248361" progId="Equation.3">
                  <p:embed/>
                </p:oleObj>
              </mc:Choice>
              <mc:Fallback>
                <p:oleObj r:id="rId3" imgW="6657844" imgH="124836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8283" y="1235344"/>
                        <a:ext cx="3124200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0023206"/>
              </p:ext>
            </p:extLst>
          </p:nvPr>
        </p:nvGraphicFramePr>
        <p:xfrm>
          <a:off x="7775143" y="1381595"/>
          <a:ext cx="2423584" cy="373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" r:id="rId5" imgW="7536915" imgH="1545606" progId="Equation.3">
                  <p:embed/>
                </p:oleObj>
              </mc:Choice>
              <mc:Fallback>
                <p:oleObj r:id="rId5" imgW="7536915" imgH="154560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5143" y="1381595"/>
                        <a:ext cx="2423584" cy="373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1151679"/>
              </p:ext>
            </p:extLst>
          </p:nvPr>
        </p:nvGraphicFramePr>
        <p:xfrm>
          <a:off x="1799347" y="2246402"/>
          <a:ext cx="7304617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" r:id="rId7" imgW="24873333" imgH="3570383" progId="Equation.3">
                  <p:embed/>
                </p:oleObj>
              </mc:Choice>
              <mc:Fallback>
                <p:oleObj r:id="rId7" imgW="24873333" imgH="357038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9347" y="2246402"/>
                        <a:ext cx="7304617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0583157"/>
              </p:ext>
            </p:extLst>
          </p:nvPr>
        </p:nvGraphicFramePr>
        <p:xfrm>
          <a:off x="5526260" y="3158165"/>
          <a:ext cx="3244849" cy="37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7" r:id="rId9" imgW="7708102" imgH="1196914" progId="Equation.3">
                  <p:embed/>
                </p:oleObj>
              </mc:Choice>
              <mc:Fallback>
                <p:oleObj r:id="rId9" imgW="7708102" imgH="119691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6260" y="3158165"/>
                        <a:ext cx="3244849" cy="377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7818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7185338" cy="587911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Trebuchet MS" pitchFamily="34" charset="0"/>
              </a:rPr>
              <a:t>Signals in Frequency Domain</a:t>
            </a:r>
            <a:endParaRPr lang="en-IN" dirty="0"/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idx="1"/>
          </p:nvPr>
        </p:nvSpPr>
        <p:spPr bwMode="auto">
          <a:xfrm>
            <a:off x="799564" y="1271834"/>
            <a:ext cx="10515600" cy="4351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36550" indent="-336550"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1pPr>
            <a:lvl2pPr marL="736600" indent="-279400"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2pPr>
            <a:lvl3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3pPr>
            <a:lvl4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4pPr>
            <a:lvl5pPr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ＭＳ Ｐゴシック" charset="-128"/>
              </a:defRPr>
            </a:lvl9pPr>
          </a:lstStyle>
          <a:p>
            <a:pPr>
              <a:spcBef>
                <a:spcPts val="700"/>
              </a:spcBef>
              <a:buFont typeface="Times New Roman" pitchFamily="16" charset="0"/>
              <a:buChar char="•"/>
              <a:defRPr/>
            </a:pPr>
            <a:r>
              <a:rPr lang="en-US" sz="2800" i="1" dirty="0" smtClean="0">
                <a:ea typeface="新細明體" charset="-120"/>
              </a:rPr>
              <a:t>F</a:t>
            </a:r>
            <a:r>
              <a:rPr lang="en-US" sz="2800" dirty="0" smtClean="0">
                <a:ea typeface="新細明體" charset="-120"/>
              </a:rPr>
              <a:t>(</a:t>
            </a:r>
            <a:r>
              <a:rPr lang="en-US" sz="2800" i="1" dirty="0" smtClean="0">
                <a:ea typeface="新細明體" charset="-120"/>
              </a:rPr>
              <a:t>u</a:t>
            </a:r>
            <a:r>
              <a:rPr lang="en-US" sz="2800" dirty="0" smtClean="0">
                <a:ea typeface="新細明體" charset="-120"/>
              </a:rPr>
              <a:t>) can be expressed in polar coordinates:</a:t>
            </a:r>
          </a:p>
          <a:p>
            <a:pPr marL="341313">
              <a:spcBef>
                <a:spcPts val="700"/>
              </a:spcBef>
              <a:buClrTx/>
              <a:buFontTx/>
              <a:buNone/>
              <a:defRPr/>
            </a:pPr>
            <a:endParaRPr lang="en-US" sz="2800" dirty="0" smtClean="0">
              <a:ea typeface="新細明體" charset="-120"/>
            </a:endParaRPr>
          </a:p>
          <a:p>
            <a:pPr marL="341313">
              <a:spcBef>
                <a:spcPts val="700"/>
              </a:spcBef>
              <a:buClrTx/>
              <a:buFontTx/>
              <a:buNone/>
              <a:defRPr/>
            </a:pPr>
            <a:endParaRPr lang="en-US" sz="2800" dirty="0" smtClean="0">
              <a:ea typeface="新細明體" charset="-120"/>
            </a:endParaRPr>
          </a:p>
          <a:p>
            <a:pPr marL="341313">
              <a:spcBef>
                <a:spcPts val="700"/>
              </a:spcBef>
              <a:buClrTx/>
              <a:buFontTx/>
              <a:buNone/>
              <a:defRPr/>
            </a:pPr>
            <a:endParaRPr lang="en-US" sz="2800" dirty="0" smtClean="0">
              <a:ea typeface="新細明體" charset="-120"/>
            </a:endParaRPr>
          </a:p>
          <a:p>
            <a:pPr marL="341313">
              <a:spcBef>
                <a:spcPts val="700"/>
              </a:spcBef>
              <a:buClrTx/>
              <a:buFontTx/>
              <a:buNone/>
              <a:defRPr/>
            </a:pPr>
            <a:endParaRPr lang="en-US" sz="2800" dirty="0" smtClean="0">
              <a:ea typeface="新細明體" charset="-120"/>
            </a:endParaRPr>
          </a:p>
          <a:p>
            <a:pPr lvl="1">
              <a:spcBef>
                <a:spcPts val="600"/>
              </a:spcBef>
              <a:buFont typeface="Times New Roman" pitchFamily="16" charset="0"/>
              <a:buChar char="–"/>
              <a:defRPr/>
            </a:pPr>
            <a:r>
              <a:rPr lang="en-US" i="1" dirty="0" smtClean="0">
                <a:ea typeface="新細明體" charset="-120"/>
              </a:rPr>
              <a:t>R</a:t>
            </a:r>
            <a:r>
              <a:rPr lang="en-US" dirty="0" smtClean="0">
                <a:ea typeface="新細明體" charset="-120"/>
              </a:rPr>
              <a:t>(</a:t>
            </a:r>
            <a:r>
              <a:rPr lang="en-US" i="1" dirty="0" smtClean="0">
                <a:ea typeface="新細明體" charset="-120"/>
              </a:rPr>
              <a:t>u</a:t>
            </a:r>
            <a:r>
              <a:rPr lang="en-US" dirty="0" smtClean="0">
                <a:ea typeface="新細明體" charset="-120"/>
              </a:rPr>
              <a:t>): the real part of </a:t>
            </a:r>
            <a:r>
              <a:rPr lang="en-US" i="1" dirty="0" smtClean="0">
                <a:ea typeface="新細明體" charset="-120"/>
              </a:rPr>
              <a:t>F</a:t>
            </a:r>
            <a:r>
              <a:rPr lang="en-US" dirty="0" smtClean="0">
                <a:ea typeface="新細明體" charset="-120"/>
              </a:rPr>
              <a:t>(</a:t>
            </a:r>
            <a:r>
              <a:rPr lang="en-US" i="1" dirty="0" smtClean="0">
                <a:ea typeface="新細明體" charset="-120"/>
              </a:rPr>
              <a:t>u</a:t>
            </a:r>
            <a:r>
              <a:rPr lang="en-US" dirty="0" smtClean="0">
                <a:ea typeface="新細明體" charset="-120"/>
              </a:rPr>
              <a:t>)</a:t>
            </a:r>
          </a:p>
          <a:p>
            <a:pPr lvl="1">
              <a:spcBef>
                <a:spcPts val="600"/>
              </a:spcBef>
              <a:buFont typeface="Times New Roman" pitchFamily="16" charset="0"/>
              <a:buChar char="–"/>
              <a:defRPr/>
            </a:pPr>
            <a:r>
              <a:rPr lang="en-US" i="1" dirty="0" smtClean="0">
                <a:ea typeface="新細明體" charset="-120"/>
              </a:rPr>
              <a:t>I</a:t>
            </a:r>
            <a:r>
              <a:rPr lang="en-US" dirty="0" smtClean="0">
                <a:ea typeface="新細明體" charset="-120"/>
              </a:rPr>
              <a:t>(</a:t>
            </a:r>
            <a:r>
              <a:rPr lang="en-US" i="1" dirty="0" smtClean="0">
                <a:ea typeface="新細明體" charset="-120"/>
              </a:rPr>
              <a:t>u</a:t>
            </a:r>
            <a:r>
              <a:rPr lang="en-US" dirty="0" smtClean="0">
                <a:ea typeface="新細明體" charset="-120"/>
              </a:rPr>
              <a:t>): the imaginary part of </a:t>
            </a:r>
            <a:r>
              <a:rPr lang="en-US" i="1" dirty="0" smtClean="0">
                <a:ea typeface="新細明體" charset="-120"/>
              </a:rPr>
              <a:t>F</a:t>
            </a:r>
            <a:r>
              <a:rPr lang="en-US" dirty="0" smtClean="0">
                <a:ea typeface="新細明體" charset="-120"/>
              </a:rPr>
              <a:t>(</a:t>
            </a:r>
            <a:r>
              <a:rPr lang="en-US" i="1" dirty="0" smtClean="0">
                <a:ea typeface="新細明體" charset="-120"/>
              </a:rPr>
              <a:t>u</a:t>
            </a:r>
            <a:r>
              <a:rPr lang="en-US" dirty="0" smtClean="0">
                <a:ea typeface="新細明體" charset="-120"/>
              </a:rPr>
              <a:t>)</a:t>
            </a:r>
          </a:p>
          <a:p>
            <a:pPr>
              <a:spcBef>
                <a:spcPts val="700"/>
              </a:spcBef>
              <a:buFont typeface="Times New Roman" pitchFamily="16" charset="0"/>
              <a:buChar char="•"/>
              <a:defRPr/>
            </a:pPr>
            <a:r>
              <a:rPr lang="en-US" sz="2800" dirty="0" smtClean="0">
                <a:ea typeface="新細明體" charset="-120"/>
              </a:rPr>
              <a:t>Power spectrum:</a:t>
            </a:r>
          </a:p>
          <a:p>
            <a:pPr>
              <a:spcBef>
                <a:spcPts val="700"/>
              </a:spcBef>
              <a:buFont typeface="Times New Roman" pitchFamily="16" charset="0"/>
              <a:buChar char="•"/>
              <a:defRPr/>
            </a:pPr>
            <a:endParaRPr lang="en-US" sz="2800" dirty="0" smtClean="0">
              <a:ea typeface="新細明體" charset="-12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6731806"/>
              </p:ext>
            </p:extLst>
          </p:nvPr>
        </p:nvGraphicFramePr>
        <p:xfrm>
          <a:off x="2030064" y="1769817"/>
          <a:ext cx="9044516" cy="202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8" r:id="rId3" imgW="4064916" imgH="1494353" progId="Equation.3">
                  <p:embed/>
                </p:oleObj>
              </mc:Choice>
              <mc:Fallback>
                <p:oleObj r:id="rId3" imgW="4064916" imgH="149435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0064" y="1769817"/>
                        <a:ext cx="9044516" cy="2025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9693185"/>
              </p:ext>
            </p:extLst>
          </p:nvPr>
        </p:nvGraphicFramePr>
        <p:xfrm>
          <a:off x="2344135" y="4961878"/>
          <a:ext cx="5331884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9" r:id="rId5" imgW="16107828" imgH="2422744" progId="Equation.3">
                  <p:embed/>
                </p:oleObj>
              </mc:Choice>
              <mc:Fallback>
                <p:oleObj r:id="rId5" imgW="16107828" imgH="242274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4135" y="4961878"/>
                        <a:ext cx="5331884" cy="60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3628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2623</TotalTime>
  <Words>1350</Words>
  <Application>Microsoft Office PowerPoint</Application>
  <PresentationFormat>Custom</PresentationFormat>
  <Paragraphs>280</Paragraphs>
  <Slides>57</Slides>
  <Notes>39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57</vt:i4>
      </vt:variant>
    </vt:vector>
  </HeadingPairs>
  <TitlesOfParts>
    <vt:vector size="60" baseType="lpstr">
      <vt:lpstr>Office Theme</vt:lpstr>
      <vt:lpstr>Microsoft Equation 3.0</vt:lpstr>
      <vt:lpstr>Equation</vt:lpstr>
      <vt:lpstr>Image Enhancement in Frequency Domain</vt:lpstr>
      <vt:lpstr>Chapter 4</vt:lpstr>
      <vt:lpstr>Contents</vt:lpstr>
      <vt:lpstr>Signals in Frequency Domain</vt:lpstr>
      <vt:lpstr>Signals in Frequency Domain</vt:lpstr>
      <vt:lpstr>Signals in Frequency Domain</vt:lpstr>
      <vt:lpstr>Signals in Frequency Domain</vt:lpstr>
      <vt:lpstr>Signals in Frequency Domain</vt:lpstr>
      <vt:lpstr>Signals in Frequency Domain</vt:lpstr>
      <vt:lpstr>Signals in Frequency Domain</vt:lpstr>
      <vt:lpstr>Signals in Frequency Domain</vt:lpstr>
      <vt:lpstr>Signals in Frequency Domain</vt:lpstr>
      <vt:lpstr>Signals in Frequency Domain</vt:lpstr>
      <vt:lpstr>Signals in Frequency Domain</vt:lpstr>
      <vt:lpstr>Signals in Frequency Domain</vt:lpstr>
      <vt:lpstr>Signals in Frequency Domain</vt:lpstr>
      <vt:lpstr>Signals in Frequency Domain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 of Lecture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DIP 2021</dc:creator>
  <cp:lastModifiedBy>USER</cp:lastModifiedBy>
  <cp:revision>32</cp:revision>
  <dcterms:created xsi:type="dcterms:W3CDTF">2021-05-31T17:42:41Z</dcterms:created>
  <dcterms:modified xsi:type="dcterms:W3CDTF">2023-02-19T08:23:55Z</dcterms:modified>
</cp:coreProperties>
</file>