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17" roundtripDataSignature="AMtx7mhUNd3zPteqIBb7ShsDb0jewU+K1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A6FAC2C-A494-49B4-9325-60B496B11873}">
  <a:tblStyle styleId="{AA6FAC2C-A494-49B4-9325-60B496B11873}" styleName="Table_0">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customschemas.google.com/relationships/presentationmetadata" Target="metadata"/><Relationship Id="rId16" Type="http://schemas.openxmlformats.org/officeDocument/2006/relationships/slide" Target="slides/slide10.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4" name="Google Shape;14;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1"/>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3" name="Shape 23"/>
        <p:cNvGrpSpPr/>
        <p:nvPr/>
      </p:nvGrpSpPr>
      <p:grpSpPr>
        <a:xfrm>
          <a:off x="0" y="0"/>
          <a:ext cx="0" cy="0"/>
          <a:chOff x="0" y="0"/>
          <a:chExt cx="0" cy="0"/>
        </a:xfrm>
      </p:grpSpPr>
      <p:sp>
        <p:nvSpPr>
          <p:cNvPr id="24" name="Google Shape;24;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26" name="Google Shape;26;p1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27" name="Google Shape;27;p1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28" name="Google Shape;28;p1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29" name="Google Shape;29;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1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1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0" name="Google Shape;40;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1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6" name="Google Shape;46;p1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7" name="Google Shape;47;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1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2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17.png"/><Relationship Id="rId6"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2.png"/><Relationship Id="rId11" Type="http://schemas.openxmlformats.org/officeDocument/2006/relationships/image" Target="../media/image23.png"/><Relationship Id="rId10" Type="http://schemas.openxmlformats.org/officeDocument/2006/relationships/image" Target="../media/image6.png"/><Relationship Id="rId9" Type="http://schemas.openxmlformats.org/officeDocument/2006/relationships/image" Target="../media/image11.png"/><Relationship Id="rId5" Type="http://schemas.openxmlformats.org/officeDocument/2006/relationships/image" Target="../media/image20.png"/><Relationship Id="rId6" Type="http://schemas.openxmlformats.org/officeDocument/2006/relationships/image" Target="../media/image10.png"/><Relationship Id="rId7" Type="http://schemas.openxmlformats.org/officeDocument/2006/relationships/image" Target="../media/image3.png"/><Relationship Id="rId8"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14.png"/><Relationship Id="rId5" Type="http://schemas.openxmlformats.org/officeDocument/2006/relationships/image" Target="../media/image4.jpg"/><Relationship Id="rId6"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642910" y="714356"/>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IN"/>
              <a:t>Measurement of Emissivity of Metal Disc</a:t>
            </a:r>
            <a:endParaRPr/>
          </a:p>
        </p:txBody>
      </p:sp>
      <p:sp>
        <p:nvSpPr>
          <p:cNvPr id="85" name="Google Shape;85;p1"/>
          <p:cNvSpPr txBox="1"/>
          <p:nvPr>
            <p:ph idx="1" type="subTitle"/>
          </p:nvPr>
        </p:nvSpPr>
        <p:spPr>
          <a:xfrm>
            <a:off x="1371600" y="3886200"/>
            <a:ext cx="6400800" cy="2186006"/>
          </a:xfrm>
          <a:prstGeom prst="rect">
            <a:avLst/>
          </a:prstGeom>
          <a:solidFill>
            <a:schemeClr val="lt1"/>
          </a:solidFill>
          <a:ln>
            <a:noFill/>
          </a:ln>
        </p:spPr>
        <p:txBody>
          <a:bodyPr anchorCtr="0" anchor="t" bIns="45700" lIns="91425" spcFirstLastPara="1" rIns="91425" wrap="square" tIns="45700">
            <a:normAutofit fontScale="85000" lnSpcReduction="20000"/>
          </a:bodyPr>
          <a:lstStyle/>
          <a:p>
            <a:pPr indent="0" lvl="0" marL="0" rtl="0" algn="ctr">
              <a:spcBef>
                <a:spcPts val="0"/>
              </a:spcBef>
              <a:spcAft>
                <a:spcPts val="0"/>
              </a:spcAft>
              <a:buClr>
                <a:schemeClr val="dk1"/>
              </a:buClr>
              <a:buSzPct val="100000"/>
              <a:buNone/>
            </a:pPr>
            <a:r>
              <a:rPr lang="en-IN">
                <a:solidFill>
                  <a:schemeClr val="dk1"/>
                </a:solidFill>
                <a:latin typeface="Calibri"/>
                <a:ea typeface="Calibri"/>
                <a:cs typeface="Calibri"/>
                <a:sym typeface="Calibri"/>
              </a:rPr>
              <a:t>Heat Power Laboratory I (Thermodynamics and Heat Transfer)</a:t>
            </a:r>
            <a:endParaRPr/>
          </a:p>
          <a:p>
            <a:pPr indent="0" lvl="0" marL="0" rtl="0" algn="ctr">
              <a:spcBef>
                <a:spcPts val="544"/>
              </a:spcBef>
              <a:spcAft>
                <a:spcPts val="0"/>
              </a:spcAft>
              <a:buClr>
                <a:schemeClr val="dk1"/>
              </a:buClr>
              <a:buSzPct val="100000"/>
              <a:buNone/>
            </a:pPr>
            <a:r>
              <a:rPr lang="en-IN">
                <a:solidFill>
                  <a:schemeClr val="dk1"/>
                </a:solidFill>
                <a:latin typeface="Calibri"/>
                <a:ea typeface="Calibri"/>
                <a:cs typeface="Calibri"/>
                <a:sym typeface="Calibri"/>
              </a:rPr>
              <a:t>ME II Sec A</a:t>
            </a:r>
            <a:r>
              <a:rPr baseline="-25000" lang="en-IN">
                <a:solidFill>
                  <a:schemeClr val="dk1"/>
                </a:solidFill>
                <a:latin typeface="Calibri"/>
                <a:ea typeface="Calibri"/>
                <a:cs typeface="Calibri"/>
                <a:sym typeface="Calibri"/>
              </a:rPr>
              <a:t>3</a:t>
            </a:r>
            <a:endParaRPr>
              <a:solidFill>
                <a:schemeClr val="dk1"/>
              </a:solidFill>
            </a:endParaRPr>
          </a:p>
          <a:p>
            <a:pPr indent="0" lvl="0" marL="0" rtl="0" algn="ctr">
              <a:spcBef>
                <a:spcPts val="544"/>
              </a:spcBef>
              <a:spcAft>
                <a:spcPts val="0"/>
              </a:spcAft>
              <a:buClr>
                <a:schemeClr val="dk1"/>
              </a:buClr>
              <a:buSzPct val="100000"/>
              <a:buNone/>
            </a:pPr>
            <a:r>
              <a:rPr lang="en-IN">
                <a:solidFill>
                  <a:schemeClr val="dk1"/>
                </a:solidFill>
                <a:latin typeface="Calibri"/>
                <a:ea typeface="Calibri"/>
                <a:cs typeface="Calibri"/>
                <a:sym typeface="Calibri"/>
              </a:rPr>
              <a:t>2020-21 2</a:t>
            </a:r>
            <a:r>
              <a:rPr baseline="30000" lang="en-IN">
                <a:solidFill>
                  <a:schemeClr val="dk1"/>
                </a:solidFill>
                <a:latin typeface="Calibri"/>
                <a:ea typeface="Calibri"/>
                <a:cs typeface="Calibri"/>
                <a:sym typeface="Calibri"/>
              </a:rPr>
              <a:t>nd</a:t>
            </a:r>
            <a:r>
              <a:rPr lang="en-IN">
                <a:solidFill>
                  <a:schemeClr val="dk1"/>
                </a:solidFill>
                <a:latin typeface="Calibri"/>
                <a:ea typeface="Calibri"/>
                <a:cs typeface="Calibri"/>
                <a:sym typeface="Calibri"/>
              </a:rPr>
              <a:t> Semester</a:t>
            </a:r>
            <a:endParaRPr/>
          </a:p>
          <a:p>
            <a:pPr indent="0" lvl="0" marL="0" rtl="0" algn="ctr">
              <a:spcBef>
                <a:spcPts val="544"/>
              </a:spcBef>
              <a:spcAft>
                <a:spcPts val="0"/>
              </a:spcAft>
              <a:buClr>
                <a:schemeClr val="dk1"/>
              </a:buClr>
              <a:buSzPct val="100000"/>
              <a:buNone/>
            </a:pPr>
            <a:r>
              <a:rPr lang="en-IN">
                <a:solidFill>
                  <a:schemeClr val="dk1"/>
                </a:solidFill>
                <a:latin typeface="Calibri"/>
                <a:ea typeface="Calibri"/>
                <a:cs typeface="Calibri"/>
                <a:sym typeface="Calibri"/>
              </a:rPr>
              <a:t>Prof. Achintya Mukhopadhyay</a:t>
            </a:r>
            <a:endParaRPr>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0"/>
          <p:cNvSpPr txBox="1"/>
          <p:nvPr>
            <p:ph type="title"/>
          </p:nvPr>
        </p:nvSpPr>
        <p:spPr>
          <a:xfrm>
            <a:off x="0" y="0"/>
            <a:ext cx="8229600" cy="511156"/>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IN"/>
              <a:t>Calculations</a:t>
            </a:r>
            <a:endParaRPr/>
          </a:p>
        </p:txBody>
      </p:sp>
      <p:sp>
        <p:nvSpPr>
          <p:cNvPr id="203" name="Google Shape;203;p10"/>
          <p:cNvSpPr txBox="1"/>
          <p:nvPr>
            <p:ph idx="1" type="body"/>
          </p:nvPr>
        </p:nvSpPr>
        <p:spPr>
          <a:xfrm>
            <a:off x="457200" y="642918"/>
            <a:ext cx="8229600" cy="5483245"/>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400"/>
              <a:buChar char="•"/>
            </a:pPr>
            <a:r>
              <a:rPr lang="en-IN" sz="2400"/>
              <a:t>Calculate power input to test plate </a:t>
            </a:r>
            <a:endParaRPr/>
          </a:p>
          <a:p>
            <a:pPr indent="-342900" lvl="0" marL="342900" rtl="0" algn="l">
              <a:spcBef>
                <a:spcPts val="480"/>
              </a:spcBef>
              <a:spcAft>
                <a:spcPts val="0"/>
              </a:spcAft>
              <a:buClr>
                <a:schemeClr val="dk1"/>
              </a:buClr>
              <a:buSzPts val="2400"/>
              <a:buChar char="•"/>
            </a:pPr>
            <a:r>
              <a:rPr lang="en-IN" sz="2400"/>
              <a:t>Calculate power input to black plate</a:t>
            </a:r>
            <a:endParaRPr/>
          </a:p>
          <a:p>
            <a:pPr indent="-342900" lvl="0" marL="342900" rtl="0" algn="l">
              <a:spcBef>
                <a:spcPts val="480"/>
              </a:spcBef>
              <a:spcAft>
                <a:spcPts val="0"/>
              </a:spcAft>
              <a:buClr>
                <a:schemeClr val="dk1"/>
              </a:buClr>
              <a:buSzPts val="2400"/>
              <a:buChar char="•"/>
            </a:pPr>
            <a:r>
              <a:rPr lang="en-IN" sz="2400"/>
              <a:t>Calculate area of each plate as</a:t>
            </a:r>
            <a:endParaRPr/>
          </a:p>
          <a:p>
            <a:pPr indent="-342900" lvl="0" marL="342900" rtl="0" algn="l">
              <a:spcBef>
                <a:spcPts val="480"/>
              </a:spcBef>
              <a:spcAft>
                <a:spcPts val="0"/>
              </a:spcAft>
              <a:buClr>
                <a:schemeClr val="dk1"/>
              </a:buClr>
              <a:buSzPts val="2400"/>
              <a:buNone/>
            </a:pPr>
            <a:r>
              <a:t/>
            </a:r>
            <a:endParaRPr sz="2400"/>
          </a:p>
          <a:p>
            <a:pPr indent="-342900" lvl="0" marL="342900" rtl="0" algn="l">
              <a:spcBef>
                <a:spcPts val="480"/>
              </a:spcBef>
              <a:spcAft>
                <a:spcPts val="0"/>
              </a:spcAft>
              <a:buClr>
                <a:schemeClr val="dk1"/>
              </a:buClr>
              <a:buSzPts val="2400"/>
              <a:buChar char="•"/>
            </a:pPr>
            <a:r>
              <a:rPr lang="en-IN" sz="2400"/>
              <a:t>Assume ε</a:t>
            </a:r>
            <a:r>
              <a:rPr baseline="-25000" lang="en-IN" sz="2400"/>
              <a:t>b</a:t>
            </a:r>
            <a:r>
              <a:rPr lang="en-IN" sz="2400"/>
              <a:t>=1</a:t>
            </a:r>
            <a:endParaRPr/>
          </a:p>
          <a:p>
            <a:pPr indent="-342900" lvl="0" marL="342900" rtl="0" algn="l">
              <a:spcBef>
                <a:spcPts val="480"/>
              </a:spcBef>
              <a:spcAft>
                <a:spcPts val="0"/>
              </a:spcAft>
              <a:buClr>
                <a:schemeClr val="dk1"/>
              </a:buClr>
              <a:buSzPts val="2400"/>
              <a:buChar char="•"/>
            </a:pPr>
            <a:r>
              <a:rPr lang="en-IN" sz="2400"/>
              <a:t>Calculate emissivity of test plate as</a:t>
            </a:r>
            <a:endParaRPr/>
          </a:p>
          <a:p>
            <a:pPr indent="-342900" lvl="0" marL="342900" rtl="0" algn="l">
              <a:spcBef>
                <a:spcPts val="480"/>
              </a:spcBef>
              <a:spcAft>
                <a:spcPts val="0"/>
              </a:spcAft>
              <a:buClr>
                <a:schemeClr val="dk1"/>
              </a:buClr>
              <a:buSzPts val="2400"/>
              <a:buChar char="•"/>
            </a:pPr>
            <a:r>
              <a:rPr lang="en-IN" sz="2400"/>
              <a:t>Plot ε versus T</a:t>
            </a:r>
            <a:r>
              <a:rPr baseline="-25000" lang="en-IN" sz="2400"/>
              <a:t>1</a:t>
            </a:r>
            <a:endParaRPr/>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p:txBody>
      </p:sp>
      <p:pic>
        <p:nvPicPr>
          <p:cNvPr id="204" name="Google Shape;204;p10"/>
          <p:cNvPicPr preferRelativeResize="0"/>
          <p:nvPr/>
        </p:nvPicPr>
        <p:blipFill rotWithShape="1">
          <a:blip r:embed="rId3">
            <a:alphaModFix/>
          </a:blip>
          <a:srcRect b="0" l="0" r="0" t="0"/>
          <a:stretch/>
        </p:blipFill>
        <p:spPr>
          <a:xfrm>
            <a:off x="5500694" y="714356"/>
            <a:ext cx="1042988" cy="328612"/>
          </a:xfrm>
          <a:prstGeom prst="rect">
            <a:avLst/>
          </a:prstGeom>
          <a:noFill/>
          <a:ln>
            <a:noFill/>
          </a:ln>
        </p:spPr>
      </p:pic>
      <p:pic>
        <p:nvPicPr>
          <p:cNvPr id="205" name="Google Shape;205;p10"/>
          <p:cNvPicPr preferRelativeResize="0"/>
          <p:nvPr/>
        </p:nvPicPr>
        <p:blipFill rotWithShape="1">
          <a:blip r:embed="rId4">
            <a:alphaModFix/>
          </a:blip>
          <a:srcRect b="0" l="0" r="0" t="0"/>
          <a:stretch/>
        </p:blipFill>
        <p:spPr>
          <a:xfrm>
            <a:off x="5462588" y="1143000"/>
            <a:ext cx="1119187" cy="328613"/>
          </a:xfrm>
          <a:prstGeom prst="rect">
            <a:avLst/>
          </a:prstGeom>
          <a:noFill/>
          <a:ln>
            <a:noFill/>
          </a:ln>
        </p:spPr>
      </p:pic>
      <p:pic>
        <p:nvPicPr>
          <p:cNvPr id="206" name="Google Shape;206;p10"/>
          <p:cNvPicPr preferRelativeResize="0"/>
          <p:nvPr/>
        </p:nvPicPr>
        <p:blipFill rotWithShape="1">
          <a:blip r:embed="rId5">
            <a:alphaModFix/>
          </a:blip>
          <a:srcRect b="0" l="0" r="0" t="0"/>
          <a:stretch/>
        </p:blipFill>
        <p:spPr>
          <a:xfrm>
            <a:off x="4786314" y="1428736"/>
            <a:ext cx="1285884" cy="622850"/>
          </a:xfrm>
          <a:prstGeom prst="rect">
            <a:avLst/>
          </a:prstGeom>
          <a:noFill/>
          <a:ln>
            <a:noFill/>
          </a:ln>
        </p:spPr>
      </p:pic>
      <p:pic>
        <p:nvPicPr>
          <p:cNvPr id="207" name="Google Shape;207;p10"/>
          <p:cNvPicPr preferRelativeResize="0"/>
          <p:nvPr/>
        </p:nvPicPr>
        <p:blipFill rotWithShape="1">
          <a:blip r:embed="rId6">
            <a:alphaModFix/>
          </a:blip>
          <a:srcRect b="0" l="0" r="0" t="0"/>
          <a:stretch/>
        </p:blipFill>
        <p:spPr>
          <a:xfrm>
            <a:off x="5572132" y="2714620"/>
            <a:ext cx="2414587" cy="785813"/>
          </a:xfrm>
          <a:prstGeom prst="rect">
            <a:avLst/>
          </a:prstGeom>
          <a:noFill/>
          <a:ln>
            <a:noFill/>
          </a:ln>
        </p:spPr>
      </p:pic>
      <p:sp>
        <p:nvSpPr>
          <p:cNvPr id="208" name="Google Shape;208;p10"/>
          <p:cNvSpPr txBox="1"/>
          <p:nvPr/>
        </p:nvSpPr>
        <p:spPr>
          <a:xfrm>
            <a:off x="4500562" y="2000240"/>
            <a:ext cx="25003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rgbClr val="FF0000"/>
                </a:solidFill>
                <a:latin typeface="Calibri"/>
                <a:ea typeface="Calibri"/>
                <a:cs typeface="Calibri"/>
                <a:sym typeface="Calibri"/>
              </a:rPr>
              <a:t>Factor 2 accounts for both sides of the plate</a:t>
            </a:r>
            <a:endParaRPr sz="1800">
              <a:solidFill>
                <a:srgbClr val="FF0000"/>
              </a:solidFill>
              <a:latin typeface="Calibri"/>
              <a:ea typeface="Calibri"/>
              <a:cs typeface="Calibri"/>
              <a:sym typeface="Calibri"/>
            </a:endParaRPr>
          </a:p>
        </p:txBody>
      </p:sp>
      <p:cxnSp>
        <p:nvCxnSpPr>
          <p:cNvPr id="209" name="Google Shape;209;p10"/>
          <p:cNvCxnSpPr/>
          <p:nvPr/>
        </p:nvCxnSpPr>
        <p:spPr>
          <a:xfrm rot="-5400000">
            <a:off x="5143504" y="1928802"/>
            <a:ext cx="285752" cy="1588"/>
          </a:xfrm>
          <a:prstGeom prst="straightConnector1">
            <a:avLst/>
          </a:prstGeom>
          <a:noFill/>
          <a:ln cap="flat" cmpd="sng" w="9525">
            <a:solidFill>
              <a:srgbClr val="FF0000"/>
            </a:solidFill>
            <a:prstDash val="solid"/>
            <a:round/>
            <a:headEnd len="sm" w="sm" type="none"/>
            <a:tailEnd len="med" w="med" type="stealth"/>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idx="1" type="body"/>
          </p:nvPr>
        </p:nvSpPr>
        <p:spPr>
          <a:xfrm>
            <a:off x="457200" y="357166"/>
            <a:ext cx="8229600" cy="5768997"/>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None/>
            </a:pPr>
            <a:r>
              <a:rPr b="1" lang="en-IN"/>
              <a:t>Title:</a:t>
            </a:r>
            <a:r>
              <a:rPr lang="en-IN"/>
              <a:t> </a:t>
            </a:r>
            <a:endParaRPr/>
          </a:p>
          <a:p>
            <a:pPr indent="-342900" lvl="0" marL="342900" rtl="0" algn="l">
              <a:spcBef>
                <a:spcPts val="640"/>
              </a:spcBef>
              <a:spcAft>
                <a:spcPts val="0"/>
              </a:spcAft>
              <a:buClr>
                <a:schemeClr val="dk1"/>
              </a:buClr>
              <a:buSzPts val="3200"/>
              <a:buChar char="•"/>
            </a:pPr>
            <a:r>
              <a:rPr lang="en-IN"/>
              <a:t>Measurement of Emissivity of Metal Disc</a:t>
            </a:r>
            <a:endParaRPr/>
          </a:p>
          <a:p>
            <a:pPr indent="-342900" lvl="0" marL="342900" rtl="0" algn="l">
              <a:spcBef>
                <a:spcPts val="640"/>
              </a:spcBef>
              <a:spcAft>
                <a:spcPts val="0"/>
              </a:spcAft>
              <a:buClr>
                <a:schemeClr val="dk1"/>
              </a:buClr>
              <a:buSzPts val="3200"/>
              <a:buNone/>
            </a:pPr>
            <a:r>
              <a:rPr b="1" lang="en-IN"/>
              <a:t>Objective:</a:t>
            </a:r>
            <a:endParaRPr/>
          </a:p>
          <a:p>
            <a:pPr indent="-342900" lvl="0" marL="342900" rtl="0" algn="l">
              <a:spcBef>
                <a:spcPts val="640"/>
              </a:spcBef>
              <a:spcAft>
                <a:spcPts val="0"/>
              </a:spcAft>
              <a:buClr>
                <a:schemeClr val="dk1"/>
              </a:buClr>
              <a:buSzPts val="3200"/>
              <a:buChar char="•"/>
            </a:pPr>
            <a:r>
              <a:rPr lang="en-IN"/>
              <a:t>To determine the total hemispherical emissivity of a metal disc at different temperatures </a:t>
            </a:r>
            <a:endParaRPr/>
          </a:p>
          <a:p>
            <a:pPr indent="-342900" lvl="0" marL="342900" rtl="0" algn="l">
              <a:spcBef>
                <a:spcPts val="640"/>
              </a:spcBef>
              <a:spcAft>
                <a:spcPts val="0"/>
              </a:spcAft>
              <a:buClr>
                <a:schemeClr val="dk1"/>
              </a:buClr>
              <a:buSzPts val="32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3"/>
          <p:cNvSpPr/>
          <p:nvPr/>
        </p:nvSpPr>
        <p:spPr>
          <a:xfrm>
            <a:off x="428596" y="1357298"/>
            <a:ext cx="2714644" cy="1785950"/>
          </a:xfrm>
          <a:prstGeom prst="cube">
            <a:avLst>
              <a:gd fmla="val 25000" name="adj"/>
            </a:avLst>
          </a:prstGeom>
          <a:solidFill>
            <a:schemeClr val="lt2"/>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 name="Google Shape;96;p3"/>
          <p:cNvSpPr txBox="1"/>
          <p:nvPr>
            <p:ph type="title"/>
          </p:nvPr>
        </p:nvSpPr>
        <p:spPr>
          <a:xfrm>
            <a:off x="0" y="0"/>
            <a:ext cx="8229600" cy="654032"/>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IN"/>
              <a:t>Background Theory</a:t>
            </a:r>
            <a:endParaRPr/>
          </a:p>
        </p:txBody>
      </p:sp>
      <p:sp>
        <p:nvSpPr>
          <p:cNvPr id="97" name="Google Shape;97;p3"/>
          <p:cNvSpPr txBox="1"/>
          <p:nvPr>
            <p:ph idx="1" type="body"/>
          </p:nvPr>
        </p:nvSpPr>
        <p:spPr>
          <a:xfrm>
            <a:off x="214282" y="642918"/>
            <a:ext cx="4040188" cy="428628"/>
          </a:xfrm>
          <a:prstGeom prst="rect">
            <a:avLst/>
          </a:prstGeom>
          <a:noFill/>
          <a:ln>
            <a:noFill/>
          </a:ln>
        </p:spPr>
        <p:txBody>
          <a:bodyPr anchorCtr="0" anchor="b" bIns="45700" lIns="91425" spcFirstLastPara="1" rIns="91425" wrap="square" tIns="45700">
            <a:normAutofit lnSpcReduction="10000"/>
          </a:bodyPr>
          <a:lstStyle/>
          <a:p>
            <a:pPr indent="0" lvl="0" marL="0" rtl="0" algn="l">
              <a:spcBef>
                <a:spcPts val="0"/>
              </a:spcBef>
              <a:spcAft>
                <a:spcPts val="0"/>
              </a:spcAft>
              <a:buClr>
                <a:schemeClr val="dk1"/>
              </a:buClr>
              <a:buSzPts val="2400"/>
              <a:buNone/>
            </a:pPr>
            <a:r>
              <a:rPr lang="en-IN"/>
              <a:t>Schematic Diagram</a:t>
            </a:r>
            <a:endParaRPr/>
          </a:p>
        </p:txBody>
      </p:sp>
      <p:sp>
        <p:nvSpPr>
          <p:cNvPr id="98" name="Google Shape;98;p3"/>
          <p:cNvSpPr txBox="1"/>
          <p:nvPr>
            <p:ph idx="3" type="body"/>
          </p:nvPr>
        </p:nvSpPr>
        <p:spPr>
          <a:xfrm>
            <a:off x="4572000" y="214290"/>
            <a:ext cx="4041775" cy="425448"/>
          </a:xfrm>
          <a:prstGeom prst="rect">
            <a:avLst/>
          </a:prstGeom>
          <a:noFill/>
          <a:ln>
            <a:noFill/>
          </a:ln>
        </p:spPr>
        <p:txBody>
          <a:bodyPr anchorCtr="0" anchor="b" bIns="45700" lIns="91425" spcFirstLastPara="1" rIns="91425" wrap="square" tIns="45700">
            <a:normAutofit lnSpcReduction="10000"/>
          </a:bodyPr>
          <a:lstStyle/>
          <a:p>
            <a:pPr indent="0" lvl="0" marL="0" rtl="0" algn="l">
              <a:spcBef>
                <a:spcPts val="0"/>
              </a:spcBef>
              <a:spcAft>
                <a:spcPts val="0"/>
              </a:spcAft>
              <a:buClr>
                <a:schemeClr val="dk1"/>
              </a:buClr>
              <a:buSzPts val="2400"/>
              <a:buNone/>
            </a:pPr>
            <a:r>
              <a:rPr lang="en-IN"/>
              <a:t>Theory</a:t>
            </a:r>
            <a:endParaRPr/>
          </a:p>
        </p:txBody>
      </p:sp>
      <p:sp>
        <p:nvSpPr>
          <p:cNvPr id="99" name="Google Shape;99;p3"/>
          <p:cNvSpPr txBox="1"/>
          <p:nvPr>
            <p:ph idx="4" type="body"/>
          </p:nvPr>
        </p:nvSpPr>
        <p:spPr>
          <a:xfrm>
            <a:off x="4645025" y="571480"/>
            <a:ext cx="4498975" cy="628652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400"/>
              <a:buChar char="•"/>
            </a:pPr>
            <a:r>
              <a:rPr lang="en-IN"/>
              <a:t>For a black surface at temperature T</a:t>
            </a:r>
            <a:r>
              <a:rPr baseline="-25000" lang="en-IN"/>
              <a:t>b</a:t>
            </a:r>
            <a:r>
              <a:rPr lang="en-IN"/>
              <a:t>, </a:t>
            </a:r>
            <a:endParaRPr/>
          </a:p>
          <a:p>
            <a:pPr indent="-285750" lvl="1" marL="742950" rtl="0" algn="l">
              <a:spcBef>
                <a:spcPts val="400"/>
              </a:spcBef>
              <a:spcAft>
                <a:spcPts val="0"/>
              </a:spcAft>
              <a:buClr>
                <a:schemeClr val="dk1"/>
              </a:buClr>
              <a:buSzPts val="2000"/>
              <a:buChar char="–"/>
            </a:pPr>
            <a:r>
              <a:rPr lang="en-IN"/>
              <a:t>Emissive power is given by </a:t>
            </a:r>
            <a:endParaRPr/>
          </a:p>
          <a:p>
            <a:pPr indent="-158750" lvl="1" marL="742950" rtl="0" algn="l">
              <a:spcBef>
                <a:spcPts val="400"/>
              </a:spcBef>
              <a:spcAft>
                <a:spcPts val="0"/>
              </a:spcAft>
              <a:buClr>
                <a:schemeClr val="dk1"/>
              </a:buClr>
              <a:buSzPts val="2000"/>
              <a:buNone/>
            </a:pPr>
            <a:r>
              <a:t/>
            </a:r>
            <a:endParaRPr/>
          </a:p>
          <a:p>
            <a:pPr indent="-285750" lvl="1" marL="742950" rtl="0" algn="l">
              <a:spcBef>
                <a:spcPts val="400"/>
              </a:spcBef>
              <a:spcAft>
                <a:spcPts val="0"/>
              </a:spcAft>
              <a:buClr>
                <a:schemeClr val="dk1"/>
              </a:buClr>
              <a:buSzPts val="2000"/>
              <a:buChar char="–"/>
            </a:pPr>
            <a:r>
              <a:rPr lang="en-IN"/>
              <a:t>Radiation emitted by a black surface of area A</a:t>
            </a:r>
            <a:r>
              <a:rPr baseline="-25000" lang="en-IN"/>
              <a:t>b</a:t>
            </a:r>
            <a:endParaRPr baseline="-25000"/>
          </a:p>
          <a:p>
            <a:pPr indent="-158750" lvl="1" marL="742950" rtl="0" algn="l">
              <a:spcBef>
                <a:spcPts val="400"/>
              </a:spcBef>
              <a:spcAft>
                <a:spcPts val="0"/>
              </a:spcAft>
              <a:buClr>
                <a:schemeClr val="dk1"/>
              </a:buClr>
              <a:buSzPts val="2000"/>
              <a:buNone/>
            </a:pPr>
            <a:r>
              <a:t/>
            </a:r>
            <a:endParaRPr/>
          </a:p>
          <a:p>
            <a:pPr indent="-285750" lvl="1" marL="742950" rtl="0" algn="l">
              <a:spcBef>
                <a:spcPts val="400"/>
              </a:spcBef>
              <a:spcAft>
                <a:spcPts val="0"/>
              </a:spcAft>
              <a:buClr>
                <a:schemeClr val="dk1"/>
              </a:buClr>
              <a:buSzPts val="2000"/>
              <a:buChar char="–"/>
            </a:pPr>
            <a:r>
              <a:rPr lang="en-IN"/>
              <a:t>Radiation absorbed  by a black surface of area A</a:t>
            </a:r>
            <a:r>
              <a:rPr baseline="-25000" lang="en-IN"/>
              <a:t>b</a:t>
            </a:r>
            <a:r>
              <a:rPr lang="en-IN"/>
              <a:t> from ambient at temperature T</a:t>
            </a:r>
            <a:r>
              <a:rPr baseline="-25000" lang="en-IN"/>
              <a:t>∞</a:t>
            </a:r>
            <a:endParaRPr/>
          </a:p>
          <a:p>
            <a:pPr indent="-158750" lvl="1" marL="742950" rtl="0" algn="l">
              <a:spcBef>
                <a:spcPts val="400"/>
              </a:spcBef>
              <a:spcAft>
                <a:spcPts val="0"/>
              </a:spcAft>
              <a:buClr>
                <a:schemeClr val="dk1"/>
              </a:buClr>
              <a:buSzPts val="2000"/>
              <a:buNone/>
            </a:pPr>
            <a:r>
              <a:t/>
            </a:r>
            <a:endParaRPr/>
          </a:p>
          <a:p>
            <a:pPr indent="-285750" lvl="1" marL="742950" rtl="0" algn="l">
              <a:spcBef>
                <a:spcPts val="400"/>
              </a:spcBef>
              <a:spcAft>
                <a:spcPts val="0"/>
              </a:spcAft>
              <a:buClr>
                <a:schemeClr val="dk1"/>
              </a:buClr>
              <a:buSzPts val="2000"/>
              <a:buChar char="–"/>
            </a:pPr>
            <a:r>
              <a:rPr lang="en-IN"/>
              <a:t>Net rate of heat transfer from black surface to ambient</a:t>
            </a:r>
            <a:endParaRPr/>
          </a:p>
          <a:p>
            <a:pPr indent="-158750" lvl="1" marL="742950" rtl="0" algn="l">
              <a:spcBef>
                <a:spcPts val="400"/>
              </a:spcBef>
              <a:spcAft>
                <a:spcPts val="0"/>
              </a:spcAft>
              <a:buClr>
                <a:schemeClr val="dk1"/>
              </a:buClr>
              <a:buSzPts val="2000"/>
              <a:buNone/>
            </a:pPr>
            <a:r>
              <a:t/>
            </a:r>
            <a:endParaRPr/>
          </a:p>
          <a:p>
            <a:pPr indent="-285750" lvl="1" marL="742950" rtl="0" algn="l">
              <a:spcBef>
                <a:spcPts val="400"/>
              </a:spcBef>
              <a:spcAft>
                <a:spcPts val="0"/>
              </a:spcAft>
              <a:buClr>
                <a:schemeClr val="dk1"/>
              </a:buClr>
              <a:buSzPts val="2000"/>
              <a:buChar char="–"/>
            </a:pPr>
            <a:r>
              <a:rPr lang="en-IN"/>
              <a:t>Since perfect black surfaces are not possible, </a:t>
            </a:r>
            <a:endParaRPr/>
          </a:p>
        </p:txBody>
      </p:sp>
      <p:pic>
        <p:nvPicPr>
          <p:cNvPr id="100" name="Google Shape;100;p3"/>
          <p:cNvPicPr preferRelativeResize="0"/>
          <p:nvPr/>
        </p:nvPicPr>
        <p:blipFill rotWithShape="1">
          <a:blip r:embed="rId3">
            <a:alphaModFix/>
          </a:blip>
          <a:srcRect b="0" l="0" r="0" t="0"/>
          <a:stretch/>
        </p:blipFill>
        <p:spPr>
          <a:xfrm>
            <a:off x="6429388" y="1785926"/>
            <a:ext cx="1012825" cy="438150"/>
          </a:xfrm>
          <a:prstGeom prst="rect">
            <a:avLst/>
          </a:prstGeom>
          <a:noFill/>
          <a:ln>
            <a:noFill/>
          </a:ln>
        </p:spPr>
      </p:pic>
      <p:sp>
        <p:nvSpPr>
          <p:cNvPr id="101" name="Google Shape;101;p3"/>
          <p:cNvSpPr/>
          <p:nvPr/>
        </p:nvSpPr>
        <p:spPr>
          <a:xfrm>
            <a:off x="428596" y="1357298"/>
            <a:ext cx="2714644" cy="1785950"/>
          </a:xfrm>
          <a:prstGeom prst="cube">
            <a:avLst>
              <a:gd fmla="val 25000" name="adj"/>
            </a:avLst>
          </a:prstGeom>
          <a:no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2" name="Google Shape;102;p3"/>
          <p:cNvSpPr/>
          <p:nvPr/>
        </p:nvSpPr>
        <p:spPr>
          <a:xfrm>
            <a:off x="714348" y="1928802"/>
            <a:ext cx="785818" cy="785818"/>
          </a:xfrm>
          <a:prstGeom prst="ellipse">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3" name="Google Shape;103;p3"/>
          <p:cNvSpPr/>
          <p:nvPr/>
        </p:nvSpPr>
        <p:spPr>
          <a:xfrm>
            <a:off x="1785918" y="1928802"/>
            <a:ext cx="785818" cy="785818"/>
          </a:xfrm>
          <a:prstGeom prst="ellipse">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4" name="Google Shape;104;p3"/>
          <p:cNvPicPr preferRelativeResize="0"/>
          <p:nvPr/>
        </p:nvPicPr>
        <p:blipFill rotWithShape="1">
          <a:blip r:embed="rId4">
            <a:alphaModFix/>
          </a:blip>
          <a:srcRect b="0" l="0" r="0" t="0"/>
          <a:stretch/>
        </p:blipFill>
        <p:spPr>
          <a:xfrm>
            <a:off x="6130925" y="2774950"/>
            <a:ext cx="1887538" cy="461963"/>
          </a:xfrm>
          <a:prstGeom prst="rect">
            <a:avLst/>
          </a:prstGeom>
          <a:noFill/>
          <a:ln>
            <a:noFill/>
          </a:ln>
        </p:spPr>
      </p:pic>
      <p:pic>
        <p:nvPicPr>
          <p:cNvPr id="105" name="Google Shape;105;p3"/>
          <p:cNvPicPr preferRelativeResize="0"/>
          <p:nvPr/>
        </p:nvPicPr>
        <p:blipFill rotWithShape="1">
          <a:blip r:embed="rId5">
            <a:alphaModFix/>
          </a:blip>
          <a:srcRect b="0" l="0" r="0" t="0"/>
          <a:stretch/>
        </p:blipFill>
        <p:spPr>
          <a:xfrm>
            <a:off x="6146800" y="4071938"/>
            <a:ext cx="2025650" cy="461962"/>
          </a:xfrm>
          <a:prstGeom prst="rect">
            <a:avLst/>
          </a:prstGeom>
          <a:noFill/>
          <a:ln>
            <a:noFill/>
          </a:ln>
        </p:spPr>
      </p:pic>
      <p:pic>
        <p:nvPicPr>
          <p:cNvPr id="106" name="Google Shape;106;p3"/>
          <p:cNvPicPr preferRelativeResize="0"/>
          <p:nvPr/>
        </p:nvPicPr>
        <p:blipFill rotWithShape="1">
          <a:blip r:embed="rId6">
            <a:alphaModFix/>
          </a:blip>
          <a:srcRect b="0" l="0" r="0" t="0"/>
          <a:stretch/>
        </p:blipFill>
        <p:spPr>
          <a:xfrm>
            <a:off x="6143636" y="5143512"/>
            <a:ext cx="2093913" cy="439738"/>
          </a:xfrm>
          <a:prstGeom prst="rect">
            <a:avLst/>
          </a:prstGeom>
          <a:noFill/>
          <a:ln>
            <a:noFill/>
          </a:ln>
        </p:spPr>
      </p:pic>
      <p:pic>
        <p:nvPicPr>
          <p:cNvPr id="107" name="Google Shape;107;p3"/>
          <p:cNvPicPr preferRelativeResize="0"/>
          <p:nvPr/>
        </p:nvPicPr>
        <p:blipFill rotWithShape="1">
          <a:blip r:embed="rId7">
            <a:alphaModFix/>
          </a:blip>
          <a:srcRect b="0" l="0" r="0" t="0"/>
          <a:stretch/>
        </p:blipFill>
        <p:spPr>
          <a:xfrm>
            <a:off x="6243638" y="6215063"/>
            <a:ext cx="2324100" cy="439737"/>
          </a:xfrm>
          <a:prstGeom prst="rect">
            <a:avLst/>
          </a:prstGeom>
          <a:noFill/>
          <a:ln>
            <a:noFill/>
          </a:ln>
        </p:spPr>
      </p:pic>
      <p:cxnSp>
        <p:nvCxnSpPr>
          <p:cNvPr id="108" name="Google Shape;108;p3"/>
          <p:cNvCxnSpPr/>
          <p:nvPr/>
        </p:nvCxnSpPr>
        <p:spPr>
          <a:xfrm flipH="1" rot="-5400000">
            <a:off x="678629" y="3178967"/>
            <a:ext cx="1285884" cy="214314"/>
          </a:xfrm>
          <a:prstGeom prst="straightConnector1">
            <a:avLst/>
          </a:prstGeom>
          <a:noFill/>
          <a:ln cap="flat" cmpd="sng" w="9525">
            <a:solidFill>
              <a:schemeClr val="dk1"/>
            </a:solidFill>
            <a:prstDash val="solid"/>
            <a:round/>
            <a:headEnd len="sm" w="sm" type="none"/>
            <a:tailEnd len="sm" w="sm" type="none"/>
          </a:ln>
        </p:spPr>
      </p:cxnSp>
      <p:cxnSp>
        <p:nvCxnSpPr>
          <p:cNvPr id="109" name="Google Shape;109;p3"/>
          <p:cNvCxnSpPr/>
          <p:nvPr/>
        </p:nvCxnSpPr>
        <p:spPr>
          <a:xfrm rot="-5400000">
            <a:off x="1071538" y="2928934"/>
            <a:ext cx="1357322" cy="642942"/>
          </a:xfrm>
          <a:prstGeom prst="straightConnector1">
            <a:avLst/>
          </a:prstGeom>
          <a:noFill/>
          <a:ln cap="flat" cmpd="sng" w="9525">
            <a:solidFill>
              <a:schemeClr val="dk1"/>
            </a:solidFill>
            <a:prstDash val="solid"/>
            <a:round/>
            <a:headEnd len="sm" w="sm" type="none"/>
            <a:tailEnd len="sm" w="sm" type="none"/>
          </a:ln>
        </p:spPr>
      </p:cxnSp>
      <p:sp>
        <p:nvSpPr>
          <p:cNvPr id="110" name="Google Shape;110;p3"/>
          <p:cNvSpPr txBox="1"/>
          <p:nvPr/>
        </p:nvSpPr>
        <p:spPr>
          <a:xfrm>
            <a:off x="500034" y="3929066"/>
            <a:ext cx="2786082" cy="2585323"/>
          </a:xfrm>
          <a:prstGeom prst="rect">
            <a:avLst/>
          </a:prstGeom>
          <a:noFill/>
          <a:ln>
            <a:noFill/>
          </a:ln>
        </p:spPr>
        <p:txBody>
          <a:bodyPr anchorCtr="0" anchor="t" bIns="45700" lIns="91425" spcFirstLastPara="1" rIns="91425" wrap="square" tIns="45700">
            <a:spAutoFit/>
          </a:bodyPr>
          <a:lstStyle/>
          <a:p>
            <a:pPr indent="-114300" lvl="0" marL="0" marR="0" rtl="0" algn="l">
              <a:spcBef>
                <a:spcPts val="0"/>
              </a:spcBef>
              <a:spcAft>
                <a:spcPts val="0"/>
              </a:spcAft>
              <a:buClr>
                <a:schemeClr val="dk1"/>
              </a:buClr>
              <a:buSzPts val="1800"/>
              <a:buFont typeface="Arial"/>
              <a:buChar char="•"/>
            </a:pPr>
            <a:r>
              <a:rPr b="0" i="0" lang="en-IN" sz="1800" u="none" cap="none" strike="noStrike">
                <a:solidFill>
                  <a:schemeClr val="dk1"/>
                </a:solidFill>
                <a:latin typeface="Calibri"/>
                <a:ea typeface="Calibri"/>
                <a:cs typeface="Calibri"/>
                <a:sym typeface="Calibri"/>
              </a:rPr>
              <a:t>Black plate and metal disc</a:t>
            </a:r>
            <a:endParaRPr/>
          </a:p>
          <a:p>
            <a:pPr indent="-114300" lvl="1" marL="457200" marR="0" rtl="0" algn="l">
              <a:spcBef>
                <a:spcPts val="0"/>
              </a:spcBef>
              <a:spcAft>
                <a:spcPts val="0"/>
              </a:spcAft>
              <a:buClr>
                <a:schemeClr val="dk1"/>
              </a:buClr>
              <a:buSzPts val="1800"/>
              <a:buFont typeface="Arial"/>
              <a:buChar char="•"/>
            </a:pPr>
            <a:r>
              <a:rPr b="0" i="0" lang="en-IN" sz="1800" u="none" cap="none" strike="noStrike">
                <a:solidFill>
                  <a:schemeClr val="dk1"/>
                </a:solidFill>
                <a:latin typeface="Calibri"/>
                <a:ea typeface="Calibri"/>
                <a:cs typeface="Calibri"/>
                <a:sym typeface="Calibri"/>
              </a:rPr>
              <a:t>Electrically heated to same temperature</a:t>
            </a:r>
            <a:endParaRPr/>
          </a:p>
          <a:p>
            <a:pPr indent="-114300" lvl="1" marL="457200" marR="0" rtl="0" algn="l">
              <a:spcBef>
                <a:spcPts val="0"/>
              </a:spcBef>
              <a:spcAft>
                <a:spcPts val="0"/>
              </a:spcAft>
              <a:buClr>
                <a:schemeClr val="dk1"/>
              </a:buClr>
              <a:buSzPts val="1800"/>
              <a:buFont typeface="Arial"/>
              <a:buChar char="•"/>
            </a:pPr>
            <a:r>
              <a:rPr b="0" i="0" lang="en-IN" sz="1800" u="none" cap="none" strike="noStrike">
                <a:solidFill>
                  <a:schemeClr val="dk1"/>
                </a:solidFill>
                <a:latin typeface="Calibri"/>
                <a:ea typeface="Calibri"/>
                <a:cs typeface="Calibri"/>
                <a:sym typeface="Calibri"/>
              </a:rPr>
              <a:t>Placed side by side to eliminate mutual radiative exchange</a:t>
            </a:r>
            <a:endParaRPr/>
          </a:p>
          <a:p>
            <a:pPr indent="-114300" lvl="1" marL="457200" marR="0" rtl="0" algn="l">
              <a:spcBef>
                <a:spcPts val="0"/>
              </a:spcBef>
              <a:spcAft>
                <a:spcPts val="0"/>
              </a:spcAft>
              <a:buClr>
                <a:schemeClr val="dk1"/>
              </a:buClr>
              <a:buSzPts val="1800"/>
              <a:buFont typeface="Arial"/>
              <a:buChar char="•"/>
            </a:pPr>
            <a:r>
              <a:rPr b="0" i="0" lang="en-IN" sz="1800" u="none" cap="none" strike="noStrike">
                <a:solidFill>
                  <a:schemeClr val="dk1"/>
                </a:solidFill>
                <a:latin typeface="Calibri"/>
                <a:ea typeface="Calibri"/>
                <a:cs typeface="Calibri"/>
                <a:sym typeface="Calibri"/>
              </a:rPr>
              <a:t>Insulated at back</a:t>
            </a:r>
            <a:endParaRPr/>
          </a:p>
          <a:p>
            <a:pPr indent="0" lvl="1" marL="457200" marR="0" rtl="0" algn="l">
              <a:spcBef>
                <a:spcPts val="0"/>
              </a:spcBef>
              <a:spcAft>
                <a:spcPts val="0"/>
              </a:spcAft>
              <a:buNone/>
            </a:pPr>
            <a:r>
              <a:rPr b="0" i="0" lang="en-IN" sz="1800" u="none" cap="none" strike="noStrike">
                <a:solidFill>
                  <a:schemeClr val="dk1"/>
                </a:solidFill>
                <a:latin typeface="Calibri"/>
                <a:ea typeface="Calibri"/>
                <a:cs typeface="Calibri"/>
                <a:sym typeface="Calibri"/>
              </a:rPr>
              <a:t> </a:t>
            </a:r>
            <a:endParaRPr/>
          </a:p>
          <a:p>
            <a:pPr indent="0" lvl="1" marL="45720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1" name="Google Shape;111;p3"/>
          <p:cNvSpPr txBox="1"/>
          <p:nvPr/>
        </p:nvSpPr>
        <p:spPr>
          <a:xfrm>
            <a:off x="3214678" y="2786058"/>
            <a:ext cx="1571636"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N" sz="1800" u="none" cap="none" strike="noStrike">
                <a:solidFill>
                  <a:schemeClr val="dk1"/>
                </a:solidFill>
                <a:latin typeface="Calibri"/>
                <a:ea typeface="Calibri"/>
                <a:cs typeface="Calibri"/>
                <a:sym typeface="Calibri"/>
              </a:rPr>
              <a:t>Enclosed in a box to eliminate convective currents</a:t>
            </a:r>
            <a:endParaRPr sz="1800">
              <a:solidFill>
                <a:schemeClr val="dk1"/>
              </a:solidFill>
              <a:latin typeface="Calibri"/>
              <a:ea typeface="Calibri"/>
              <a:cs typeface="Calibri"/>
              <a:sym typeface="Calibri"/>
            </a:endParaRPr>
          </a:p>
        </p:txBody>
      </p:sp>
      <p:cxnSp>
        <p:nvCxnSpPr>
          <p:cNvPr id="112" name="Google Shape;112;p3"/>
          <p:cNvCxnSpPr/>
          <p:nvPr/>
        </p:nvCxnSpPr>
        <p:spPr>
          <a:xfrm flipH="1" rot="-5400000">
            <a:off x="2893207" y="2250273"/>
            <a:ext cx="642942" cy="571504"/>
          </a:xfrm>
          <a:prstGeom prst="straightConnector1">
            <a:avLst/>
          </a:prstGeom>
          <a:noFill/>
          <a:ln cap="flat" cmpd="sng" w="9525">
            <a:solidFill>
              <a:schemeClr val="dk1"/>
            </a:solidFill>
            <a:prstDash val="solid"/>
            <a:round/>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4"/>
          <p:cNvSpPr/>
          <p:nvPr/>
        </p:nvSpPr>
        <p:spPr>
          <a:xfrm>
            <a:off x="428596" y="1357298"/>
            <a:ext cx="2714644" cy="1785950"/>
          </a:xfrm>
          <a:prstGeom prst="cube">
            <a:avLst>
              <a:gd fmla="val 25000" name="adj"/>
            </a:avLst>
          </a:prstGeom>
          <a:solidFill>
            <a:schemeClr val="lt2"/>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8" name="Google Shape;118;p4"/>
          <p:cNvSpPr txBox="1"/>
          <p:nvPr>
            <p:ph type="title"/>
          </p:nvPr>
        </p:nvSpPr>
        <p:spPr>
          <a:xfrm>
            <a:off x="0" y="0"/>
            <a:ext cx="8229600" cy="654032"/>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IN"/>
              <a:t>Background Theory</a:t>
            </a:r>
            <a:endParaRPr/>
          </a:p>
        </p:txBody>
      </p:sp>
      <p:sp>
        <p:nvSpPr>
          <p:cNvPr id="119" name="Google Shape;119;p4"/>
          <p:cNvSpPr txBox="1"/>
          <p:nvPr>
            <p:ph idx="1" type="body"/>
          </p:nvPr>
        </p:nvSpPr>
        <p:spPr>
          <a:xfrm>
            <a:off x="214282" y="642918"/>
            <a:ext cx="4040188" cy="428628"/>
          </a:xfrm>
          <a:prstGeom prst="rect">
            <a:avLst/>
          </a:prstGeom>
          <a:noFill/>
          <a:ln>
            <a:noFill/>
          </a:ln>
        </p:spPr>
        <p:txBody>
          <a:bodyPr anchorCtr="0" anchor="b" bIns="45700" lIns="91425" spcFirstLastPara="1" rIns="91425" wrap="square" tIns="45700">
            <a:normAutofit lnSpcReduction="10000"/>
          </a:bodyPr>
          <a:lstStyle/>
          <a:p>
            <a:pPr indent="0" lvl="0" marL="0" rtl="0" algn="l">
              <a:spcBef>
                <a:spcPts val="0"/>
              </a:spcBef>
              <a:spcAft>
                <a:spcPts val="0"/>
              </a:spcAft>
              <a:buClr>
                <a:schemeClr val="dk1"/>
              </a:buClr>
              <a:buSzPts val="2400"/>
              <a:buNone/>
            </a:pPr>
            <a:r>
              <a:rPr lang="en-IN"/>
              <a:t>Schematic Diagram</a:t>
            </a:r>
            <a:endParaRPr/>
          </a:p>
        </p:txBody>
      </p:sp>
      <p:sp>
        <p:nvSpPr>
          <p:cNvPr id="120" name="Google Shape;120;p4"/>
          <p:cNvSpPr txBox="1"/>
          <p:nvPr>
            <p:ph idx="3" type="body"/>
          </p:nvPr>
        </p:nvSpPr>
        <p:spPr>
          <a:xfrm>
            <a:off x="4572000" y="0"/>
            <a:ext cx="4041775" cy="425448"/>
          </a:xfrm>
          <a:prstGeom prst="rect">
            <a:avLst/>
          </a:prstGeom>
          <a:noFill/>
          <a:ln>
            <a:noFill/>
          </a:ln>
        </p:spPr>
        <p:txBody>
          <a:bodyPr anchorCtr="0" anchor="b" bIns="45700" lIns="91425" spcFirstLastPara="1" rIns="91425" wrap="square" tIns="45700">
            <a:normAutofit lnSpcReduction="10000"/>
          </a:bodyPr>
          <a:lstStyle/>
          <a:p>
            <a:pPr indent="0" lvl="0" marL="0" rtl="0" algn="l">
              <a:spcBef>
                <a:spcPts val="0"/>
              </a:spcBef>
              <a:spcAft>
                <a:spcPts val="0"/>
              </a:spcAft>
              <a:buClr>
                <a:schemeClr val="dk1"/>
              </a:buClr>
              <a:buSzPts val="2400"/>
              <a:buNone/>
            </a:pPr>
            <a:r>
              <a:rPr lang="en-IN"/>
              <a:t>Theory</a:t>
            </a:r>
            <a:endParaRPr/>
          </a:p>
        </p:txBody>
      </p:sp>
      <p:sp>
        <p:nvSpPr>
          <p:cNvPr id="121" name="Google Shape;121;p4"/>
          <p:cNvSpPr txBox="1"/>
          <p:nvPr>
            <p:ph idx="4" type="body"/>
          </p:nvPr>
        </p:nvSpPr>
        <p:spPr>
          <a:xfrm>
            <a:off x="4143372" y="357166"/>
            <a:ext cx="5000628" cy="628652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400"/>
              <a:buChar char="•"/>
            </a:pPr>
            <a:r>
              <a:rPr lang="en-IN"/>
              <a:t>For a real surface at temperature T</a:t>
            </a:r>
            <a:r>
              <a:rPr baseline="-25000" lang="en-IN"/>
              <a:t>s</a:t>
            </a:r>
            <a:r>
              <a:rPr lang="en-IN"/>
              <a:t>, </a:t>
            </a:r>
            <a:endParaRPr/>
          </a:p>
          <a:p>
            <a:pPr indent="-285750" lvl="1" marL="742950" rtl="0" algn="l">
              <a:spcBef>
                <a:spcPts val="400"/>
              </a:spcBef>
              <a:spcAft>
                <a:spcPts val="0"/>
              </a:spcAft>
              <a:buClr>
                <a:schemeClr val="dk1"/>
              </a:buClr>
              <a:buSzPts val="2000"/>
              <a:buChar char="–"/>
            </a:pPr>
            <a:r>
              <a:rPr lang="en-IN"/>
              <a:t>Radiation emitted by a real surface of emissivity ε</a:t>
            </a:r>
            <a:r>
              <a:rPr baseline="-25000" lang="en-IN"/>
              <a:t>s</a:t>
            </a:r>
            <a:r>
              <a:rPr lang="en-IN"/>
              <a:t> and area A</a:t>
            </a:r>
            <a:r>
              <a:rPr baseline="-25000" lang="en-IN"/>
              <a:t>s</a:t>
            </a:r>
            <a:endParaRPr/>
          </a:p>
          <a:p>
            <a:pPr indent="-158750" lvl="1" marL="742950" rtl="0" algn="l">
              <a:spcBef>
                <a:spcPts val="400"/>
              </a:spcBef>
              <a:spcAft>
                <a:spcPts val="0"/>
              </a:spcAft>
              <a:buClr>
                <a:schemeClr val="dk1"/>
              </a:buClr>
              <a:buSzPts val="2000"/>
              <a:buNone/>
            </a:pPr>
            <a:r>
              <a:t/>
            </a:r>
            <a:endParaRPr/>
          </a:p>
          <a:p>
            <a:pPr indent="-285750" lvl="1" marL="742950" rtl="0" algn="l">
              <a:spcBef>
                <a:spcPts val="400"/>
              </a:spcBef>
              <a:spcAft>
                <a:spcPts val="0"/>
              </a:spcAft>
              <a:buClr>
                <a:schemeClr val="dk1"/>
              </a:buClr>
              <a:buSzPts val="2000"/>
              <a:buChar char="–"/>
            </a:pPr>
            <a:r>
              <a:rPr lang="en-IN"/>
              <a:t>Radiation absorbed  by a real surface of absorptivity α</a:t>
            </a:r>
            <a:r>
              <a:rPr baseline="-25000" lang="en-IN"/>
              <a:t>s </a:t>
            </a:r>
            <a:r>
              <a:rPr lang="en-IN"/>
              <a:t>area A</a:t>
            </a:r>
            <a:r>
              <a:rPr baseline="-25000" lang="en-IN"/>
              <a:t>s</a:t>
            </a:r>
            <a:r>
              <a:rPr lang="en-IN"/>
              <a:t> from ambient at temperature T</a:t>
            </a:r>
            <a:r>
              <a:rPr baseline="-25000" lang="en-IN"/>
              <a:t>∞</a:t>
            </a:r>
            <a:endParaRPr/>
          </a:p>
          <a:p>
            <a:pPr indent="-158750" lvl="1" marL="742950" rtl="0" algn="l">
              <a:spcBef>
                <a:spcPts val="400"/>
              </a:spcBef>
              <a:spcAft>
                <a:spcPts val="0"/>
              </a:spcAft>
              <a:buClr>
                <a:schemeClr val="dk1"/>
              </a:buClr>
              <a:buSzPts val="2000"/>
              <a:buNone/>
            </a:pPr>
            <a:r>
              <a:t/>
            </a:r>
            <a:endParaRPr/>
          </a:p>
          <a:p>
            <a:pPr indent="-285750" lvl="1" marL="742950" rtl="0" algn="l">
              <a:spcBef>
                <a:spcPts val="400"/>
              </a:spcBef>
              <a:spcAft>
                <a:spcPts val="0"/>
              </a:spcAft>
              <a:buClr>
                <a:schemeClr val="dk1"/>
              </a:buClr>
              <a:buSzPts val="2000"/>
              <a:buChar char="–"/>
            </a:pPr>
            <a:r>
              <a:rPr lang="en-IN"/>
              <a:t>For gray diffuse surface,</a:t>
            </a:r>
            <a:endParaRPr/>
          </a:p>
          <a:p>
            <a:pPr indent="-285750" lvl="1" marL="742950" rtl="0" algn="l">
              <a:spcBef>
                <a:spcPts val="400"/>
              </a:spcBef>
              <a:spcAft>
                <a:spcPts val="0"/>
              </a:spcAft>
              <a:buClr>
                <a:schemeClr val="dk1"/>
              </a:buClr>
              <a:buSzPts val="2000"/>
              <a:buChar char="–"/>
            </a:pPr>
            <a:r>
              <a:rPr lang="en-IN"/>
              <a:t>Net rate of heat transfer from gray surface to ambient</a:t>
            </a:r>
            <a:endParaRPr/>
          </a:p>
          <a:p>
            <a:pPr indent="-158750" lvl="1" marL="742950" rtl="0" algn="l">
              <a:spcBef>
                <a:spcPts val="400"/>
              </a:spcBef>
              <a:spcAft>
                <a:spcPts val="0"/>
              </a:spcAft>
              <a:buClr>
                <a:schemeClr val="dk1"/>
              </a:buClr>
              <a:buSzPts val="2000"/>
              <a:buNone/>
            </a:pPr>
            <a:r>
              <a:t/>
            </a:r>
            <a:endParaRPr/>
          </a:p>
          <a:p>
            <a:pPr indent="-285750" lvl="1" marL="742950" rtl="0" algn="l">
              <a:spcBef>
                <a:spcPts val="400"/>
              </a:spcBef>
              <a:spcAft>
                <a:spcPts val="0"/>
              </a:spcAft>
              <a:buClr>
                <a:schemeClr val="dk1"/>
              </a:buClr>
              <a:buSzPts val="2000"/>
              <a:buChar char="–"/>
            </a:pPr>
            <a:r>
              <a:rPr lang="en-IN"/>
              <a:t>For              and</a:t>
            </a:r>
            <a:endParaRPr/>
          </a:p>
          <a:p>
            <a:pPr indent="-158750" lvl="1" marL="742950" rtl="0" algn="l">
              <a:spcBef>
                <a:spcPts val="400"/>
              </a:spcBef>
              <a:spcAft>
                <a:spcPts val="0"/>
              </a:spcAft>
              <a:buClr>
                <a:schemeClr val="dk1"/>
              </a:buClr>
              <a:buSzPts val="2000"/>
              <a:buNone/>
            </a:pPr>
            <a:r>
              <a:t/>
            </a:r>
            <a:endParaRPr/>
          </a:p>
          <a:p>
            <a:pPr indent="-158750" lvl="1" marL="742950" rtl="0" algn="l">
              <a:spcBef>
                <a:spcPts val="400"/>
              </a:spcBef>
              <a:spcAft>
                <a:spcPts val="0"/>
              </a:spcAft>
              <a:buClr>
                <a:schemeClr val="dk1"/>
              </a:buClr>
              <a:buSzPts val="2000"/>
              <a:buNone/>
            </a:pPr>
            <a:r>
              <a:t/>
            </a:r>
            <a:endParaRPr/>
          </a:p>
          <a:p>
            <a:pPr indent="-158750" lvl="1" marL="742950" rtl="0" algn="l">
              <a:spcBef>
                <a:spcPts val="400"/>
              </a:spcBef>
              <a:spcAft>
                <a:spcPts val="0"/>
              </a:spcAft>
              <a:buClr>
                <a:schemeClr val="dk1"/>
              </a:buClr>
              <a:buSzPts val="2000"/>
              <a:buNone/>
            </a:pPr>
            <a:r>
              <a:t/>
            </a:r>
            <a:endParaRPr/>
          </a:p>
          <a:p>
            <a:pPr indent="-285750" lvl="1" marL="742950" rtl="0" algn="l">
              <a:spcBef>
                <a:spcPts val="400"/>
              </a:spcBef>
              <a:spcAft>
                <a:spcPts val="0"/>
              </a:spcAft>
              <a:buClr>
                <a:schemeClr val="dk1"/>
              </a:buClr>
              <a:buSzPts val="2000"/>
              <a:buChar char="–"/>
            </a:pPr>
            <a:r>
              <a:rPr lang="en-IN"/>
              <a:t>For electrically heated plate  </a:t>
            </a:r>
            <a:endParaRPr/>
          </a:p>
        </p:txBody>
      </p:sp>
      <p:sp>
        <p:nvSpPr>
          <p:cNvPr id="122" name="Google Shape;122;p4"/>
          <p:cNvSpPr/>
          <p:nvPr/>
        </p:nvSpPr>
        <p:spPr>
          <a:xfrm>
            <a:off x="428596" y="1357298"/>
            <a:ext cx="2714644" cy="1785950"/>
          </a:xfrm>
          <a:prstGeom prst="cube">
            <a:avLst>
              <a:gd fmla="val 25000" name="adj"/>
            </a:avLst>
          </a:prstGeom>
          <a:no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 name="Google Shape;123;p4"/>
          <p:cNvSpPr/>
          <p:nvPr/>
        </p:nvSpPr>
        <p:spPr>
          <a:xfrm>
            <a:off x="714348" y="1928802"/>
            <a:ext cx="785818" cy="785818"/>
          </a:xfrm>
          <a:prstGeom prst="ellipse">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4" name="Google Shape;124;p4"/>
          <p:cNvSpPr/>
          <p:nvPr/>
        </p:nvSpPr>
        <p:spPr>
          <a:xfrm>
            <a:off x="1785918" y="1928802"/>
            <a:ext cx="785818" cy="785818"/>
          </a:xfrm>
          <a:prstGeom prst="ellipse">
            <a:avLst/>
          </a:prstGeom>
          <a:solidFill>
            <a:schemeClr val="lt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25" name="Google Shape;125;p4"/>
          <p:cNvPicPr preferRelativeResize="0"/>
          <p:nvPr/>
        </p:nvPicPr>
        <p:blipFill rotWithShape="1">
          <a:blip r:embed="rId3">
            <a:alphaModFix/>
          </a:blip>
          <a:srcRect b="0" l="0" r="0" t="0"/>
          <a:stretch/>
        </p:blipFill>
        <p:spPr>
          <a:xfrm>
            <a:off x="5929322" y="1500174"/>
            <a:ext cx="1979612" cy="438150"/>
          </a:xfrm>
          <a:prstGeom prst="rect">
            <a:avLst/>
          </a:prstGeom>
          <a:noFill/>
          <a:ln>
            <a:noFill/>
          </a:ln>
        </p:spPr>
      </p:pic>
      <p:pic>
        <p:nvPicPr>
          <p:cNvPr id="126" name="Google Shape;126;p4"/>
          <p:cNvPicPr preferRelativeResize="0"/>
          <p:nvPr/>
        </p:nvPicPr>
        <p:blipFill rotWithShape="1">
          <a:blip r:embed="rId4">
            <a:alphaModFix/>
          </a:blip>
          <a:srcRect b="0" l="0" r="0" t="0"/>
          <a:stretch/>
        </p:blipFill>
        <p:spPr>
          <a:xfrm>
            <a:off x="6000760" y="2786058"/>
            <a:ext cx="2141537" cy="439738"/>
          </a:xfrm>
          <a:prstGeom prst="rect">
            <a:avLst/>
          </a:prstGeom>
          <a:noFill/>
          <a:ln>
            <a:noFill/>
          </a:ln>
        </p:spPr>
      </p:pic>
      <p:pic>
        <p:nvPicPr>
          <p:cNvPr id="127" name="Google Shape;127;p4"/>
          <p:cNvPicPr preferRelativeResize="0"/>
          <p:nvPr/>
        </p:nvPicPr>
        <p:blipFill rotWithShape="1">
          <a:blip r:embed="rId5">
            <a:alphaModFix/>
          </a:blip>
          <a:srcRect b="0" l="0" r="0" t="0"/>
          <a:stretch/>
        </p:blipFill>
        <p:spPr>
          <a:xfrm>
            <a:off x="6000760" y="4143380"/>
            <a:ext cx="2300287" cy="439737"/>
          </a:xfrm>
          <a:prstGeom prst="rect">
            <a:avLst/>
          </a:prstGeom>
          <a:noFill/>
          <a:ln>
            <a:noFill/>
          </a:ln>
        </p:spPr>
      </p:pic>
      <p:cxnSp>
        <p:nvCxnSpPr>
          <p:cNvPr id="128" name="Google Shape;128;p4"/>
          <p:cNvCxnSpPr/>
          <p:nvPr/>
        </p:nvCxnSpPr>
        <p:spPr>
          <a:xfrm flipH="1" rot="-5400000">
            <a:off x="678629" y="3178967"/>
            <a:ext cx="1285884" cy="214314"/>
          </a:xfrm>
          <a:prstGeom prst="straightConnector1">
            <a:avLst/>
          </a:prstGeom>
          <a:noFill/>
          <a:ln cap="flat" cmpd="sng" w="9525">
            <a:solidFill>
              <a:schemeClr val="dk1"/>
            </a:solidFill>
            <a:prstDash val="solid"/>
            <a:round/>
            <a:headEnd len="sm" w="sm" type="none"/>
            <a:tailEnd len="sm" w="sm" type="none"/>
          </a:ln>
        </p:spPr>
      </p:cxnSp>
      <p:cxnSp>
        <p:nvCxnSpPr>
          <p:cNvPr id="129" name="Google Shape;129;p4"/>
          <p:cNvCxnSpPr/>
          <p:nvPr/>
        </p:nvCxnSpPr>
        <p:spPr>
          <a:xfrm rot="-5400000">
            <a:off x="1071538" y="2928934"/>
            <a:ext cx="1357322" cy="642942"/>
          </a:xfrm>
          <a:prstGeom prst="straightConnector1">
            <a:avLst/>
          </a:prstGeom>
          <a:noFill/>
          <a:ln cap="flat" cmpd="sng" w="9525">
            <a:solidFill>
              <a:schemeClr val="dk1"/>
            </a:solidFill>
            <a:prstDash val="solid"/>
            <a:round/>
            <a:headEnd len="sm" w="sm" type="none"/>
            <a:tailEnd len="sm" w="sm" type="none"/>
          </a:ln>
        </p:spPr>
      </p:cxnSp>
      <p:sp>
        <p:nvSpPr>
          <p:cNvPr id="130" name="Google Shape;130;p4"/>
          <p:cNvSpPr txBox="1"/>
          <p:nvPr/>
        </p:nvSpPr>
        <p:spPr>
          <a:xfrm>
            <a:off x="500034" y="3929066"/>
            <a:ext cx="2786082" cy="2585323"/>
          </a:xfrm>
          <a:prstGeom prst="rect">
            <a:avLst/>
          </a:prstGeom>
          <a:noFill/>
          <a:ln>
            <a:noFill/>
          </a:ln>
        </p:spPr>
        <p:txBody>
          <a:bodyPr anchorCtr="0" anchor="t" bIns="45700" lIns="91425" spcFirstLastPara="1" rIns="91425" wrap="square" tIns="45700">
            <a:spAutoFit/>
          </a:bodyPr>
          <a:lstStyle/>
          <a:p>
            <a:pPr indent="-114300" lvl="0" marL="0" marR="0" rtl="0" algn="l">
              <a:spcBef>
                <a:spcPts val="0"/>
              </a:spcBef>
              <a:spcAft>
                <a:spcPts val="0"/>
              </a:spcAft>
              <a:buClr>
                <a:schemeClr val="dk1"/>
              </a:buClr>
              <a:buSzPts val="1800"/>
              <a:buFont typeface="Arial"/>
              <a:buChar char="•"/>
            </a:pPr>
            <a:r>
              <a:rPr lang="en-IN" sz="1800">
                <a:solidFill>
                  <a:schemeClr val="dk1"/>
                </a:solidFill>
                <a:latin typeface="Calibri"/>
                <a:ea typeface="Calibri"/>
                <a:cs typeface="Calibri"/>
                <a:sym typeface="Calibri"/>
              </a:rPr>
              <a:t>Black plate and metal disc</a:t>
            </a:r>
            <a:endParaRPr/>
          </a:p>
          <a:p>
            <a:pPr indent="-114300" lvl="1" marL="457200" marR="0" rtl="0" algn="l">
              <a:spcBef>
                <a:spcPts val="0"/>
              </a:spcBef>
              <a:spcAft>
                <a:spcPts val="0"/>
              </a:spcAft>
              <a:buClr>
                <a:schemeClr val="dk1"/>
              </a:buClr>
              <a:buSzPts val="1800"/>
              <a:buFont typeface="Arial"/>
              <a:buChar char="•"/>
            </a:pPr>
            <a:r>
              <a:rPr b="0" i="0" lang="en-IN" sz="1800" u="none" cap="none" strike="noStrike">
                <a:solidFill>
                  <a:schemeClr val="dk1"/>
                </a:solidFill>
                <a:latin typeface="Calibri"/>
                <a:ea typeface="Calibri"/>
                <a:cs typeface="Calibri"/>
                <a:sym typeface="Calibri"/>
              </a:rPr>
              <a:t>Electrically heated to same temperature</a:t>
            </a:r>
            <a:endParaRPr/>
          </a:p>
          <a:p>
            <a:pPr indent="-114300" lvl="1" marL="457200" marR="0" rtl="0" algn="l">
              <a:spcBef>
                <a:spcPts val="0"/>
              </a:spcBef>
              <a:spcAft>
                <a:spcPts val="0"/>
              </a:spcAft>
              <a:buClr>
                <a:schemeClr val="dk1"/>
              </a:buClr>
              <a:buSzPts val="1800"/>
              <a:buFont typeface="Arial"/>
              <a:buChar char="•"/>
            </a:pPr>
            <a:r>
              <a:rPr b="0" i="0" lang="en-IN" sz="1800" u="none" cap="none" strike="noStrike">
                <a:solidFill>
                  <a:schemeClr val="dk1"/>
                </a:solidFill>
                <a:latin typeface="Calibri"/>
                <a:ea typeface="Calibri"/>
                <a:cs typeface="Calibri"/>
                <a:sym typeface="Calibri"/>
              </a:rPr>
              <a:t>Placed side by side to eliminate mutual radiative exchange</a:t>
            </a:r>
            <a:endParaRPr/>
          </a:p>
          <a:p>
            <a:pPr indent="-114300" lvl="1" marL="457200" marR="0" rtl="0" algn="l">
              <a:spcBef>
                <a:spcPts val="0"/>
              </a:spcBef>
              <a:spcAft>
                <a:spcPts val="0"/>
              </a:spcAft>
              <a:buClr>
                <a:schemeClr val="dk1"/>
              </a:buClr>
              <a:buSzPts val="1800"/>
              <a:buFont typeface="Arial"/>
              <a:buChar char="•"/>
            </a:pPr>
            <a:r>
              <a:rPr b="0" i="0" lang="en-IN" sz="1800" u="none" cap="none" strike="noStrike">
                <a:solidFill>
                  <a:schemeClr val="dk1"/>
                </a:solidFill>
                <a:latin typeface="Calibri"/>
                <a:ea typeface="Calibri"/>
                <a:cs typeface="Calibri"/>
                <a:sym typeface="Calibri"/>
              </a:rPr>
              <a:t>Insulated at back</a:t>
            </a:r>
            <a:endParaRPr/>
          </a:p>
          <a:p>
            <a:pPr indent="0" lvl="1" marL="457200" marR="0" rtl="0" algn="l">
              <a:spcBef>
                <a:spcPts val="0"/>
              </a:spcBef>
              <a:spcAft>
                <a:spcPts val="0"/>
              </a:spcAft>
              <a:buNone/>
            </a:pPr>
            <a:r>
              <a:rPr b="0" i="0" lang="en-IN" sz="1800" u="none" cap="none" strike="noStrike">
                <a:solidFill>
                  <a:schemeClr val="dk1"/>
                </a:solidFill>
                <a:latin typeface="Calibri"/>
                <a:ea typeface="Calibri"/>
                <a:cs typeface="Calibri"/>
                <a:sym typeface="Calibri"/>
              </a:rPr>
              <a:t> </a:t>
            </a:r>
            <a:endParaRPr/>
          </a:p>
          <a:p>
            <a:pPr indent="0" lvl="1" marL="45720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1" name="Google Shape;131;p4"/>
          <p:cNvSpPr txBox="1"/>
          <p:nvPr/>
        </p:nvSpPr>
        <p:spPr>
          <a:xfrm>
            <a:off x="3214678" y="2786058"/>
            <a:ext cx="1571636"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dk1"/>
                </a:solidFill>
                <a:latin typeface="Calibri"/>
                <a:ea typeface="Calibri"/>
                <a:cs typeface="Calibri"/>
                <a:sym typeface="Calibri"/>
              </a:rPr>
              <a:t>Enclosed in a box to eliminate convective currents</a:t>
            </a:r>
            <a:endParaRPr sz="1800">
              <a:solidFill>
                <a:schemeClr val="dk1"/>
              </a:solidFill>
              <a:latin typeface="Calibri"/>
              <a:ea typeface="Calibri"/>
              <a:cs typeface="Calibri"/>
              <a:sym typeface="Calibri"/>
            </a:endParaRPr>
          </a:p>
        </p:txBody>
      </p:sp>
      <p:cxnSp>
        <p:nvCxnSpPr>
          <p:cNvPr id="132" name="Google Shape;132;p4"/>
          <p:cNvCxnSpPr/>
          <p:nvPr/>
        </p:nvCxnSpPr>
        <p:spPr>
          <a:xfrm flipH="1" rot="-5400000">
            <a:off x="2893207" y="2250273"/>
            <a:ext cx="642942" cy="571504"/>
          </a:xfrm>
          <a:prstGeom prst="straightConnector1">
            <a:avLst/>
          </a:prstGeom>
          <a:noFill/>
          <a:ln cap="flat" cmpd="sng" w="9525">
            <a:solidFill>
              <a:schemeClr val="dk1"/>
            </a:solidFill>
            <a:prstDash val="solid"/>
            <a:round/>
            <a:headEnd len="sm" w="sm" type="none"/>
            <a:tailEnd len="sm" w="sm" type="none"/>
          </a:ln>
        </p:spPr>
      </p:cxnSp>
      <p:pic>
        <p:nvPicPr>
          <p:cNvPr id="133" name="Google Shape;133;p4"/>
          <p:cNvPicPr preferRelativeResize="0"/>
          <p:nvPr/>
        </p:nvPicPr>
        <p:blipFill rotWithShape="1">
          <a:blip r:embed="rId6">
            <a:alphaModFix/>
          </a:blip>
          <a:srcRect b="0" l="0" r="0" t="0"/>
          <a:stretch/>
        </p:blipFill>
        <p:spPr>
          <a:xfrm>
            <a:off x="7500958" y="3214686"/>
            <a:ext cx="642942" cy="312783"/>
          </a:xfrm>
          <a:prstGeom prst="rect">
            <a:avLst/>
          </a:prstGeom>
          <a:noFill/>
          <a:ln>
            <a:noFill/>
          </a:ln>
        </p:spPr>
      </p:pic>
      <p:pic>
        <p:nvPicPr>
          <p:cNvPr id="134" name="Google Shape;134;p4"/>
          <p:cNvPicPr preferRelativeResize="0"/>
          <p:nvPr/>
        </p:nvPicPr>
        <p:blipFill rotWithShape="1">
          <a:blip r:embed="rId7">
            <a:alphaModFix/>
          </a:blip>
          <a:srcRect b="0" l="0" r="0" t="0"/>
          <a:stretch/>
        </p:blipFill>
        <p:spPr>
          <a:xfrm>
            <a:off x="5357818" y="4643446"/>
            <a:ext cx="677863" cy="312737"/>
          </a:xfrm>
          <a:prstGeom prst="rect">
            <a:avLst/>
          </a:prstGeom>
          <a:noFill/>
          <a:ln>
            <a:noFill/>
          </a:ln>
        </p:spPr>
      </p:pic>
      <p:pic>
        <p:nvPicPr>
          <p:cNvPr id="135" name="Google Shape;135;p4"/>
          <p:cNvPicPr preferRelativeResize="0"/>
          <p:nvPr/>
        </p:nvPicPr>
        <p:blipFill rotWithShape="1">
          <a:blip r:embed="rId8">
            <a:alphaModFix/>
          </a:blip>
          <a:srcRect b="0" l="0" r="0" t="0"/>
          <a:stretch/>
        </p:blipFill>
        <p:spPr>
          <a:xfrm>
            <a:off x="6572264" y="4643446"/>
            <a:ext cx="609600" cy="312737"/>
          </a:xfrm>
          <a:prstGeom prst="rect">
            <a:avLst/>
          </a:prstGeom>
          <a:noFill/>
          <a:ln>
            <a:noFill/>
          </a:ln>
        </p:spPr>
      </p:pic>
      <p:pic>
        <p:nvPicPr>
          <p:cNvPr id="136" name="Google Shape;136;p4"/>
          <p:cNvPicPr preferRelativeResize="0"/>
          <p:nvPr/>
        </p:nvPicPr>
        <p:blipFill rotWithShape="1">
          <a:blip r:embed="rId9">
            <a:alphaModFix/>
          </a:blip>
          <a:srcRect b="0" l="0" r="0" t="0"/>
          <a:stretch/>
        </p:blipFill>
        <p:spPr>
          <a:xfrm>
            <a:off x="5357818" y="5000636"/>
            <a:ext cx="3497262" cy="439737"/>
          </a:xfrm>
          <a:prstGeom prst="rect">
            <a:avLst/>
          </a:prstGeom>
          <a:noFill/>
          <a:ln>
            <a:noFill/>
          </a:ln>
        </p:spPr>
      </p:pic>
      <p:pic>
        <p:nvPicPr>
          <p:cNvPr id="137" name="Google Shape;137;p4"/>
          <p:cNvPicPr preferRelativeResize="0"/>
          <p:nvPr/>
        </p:nvPicPr>
        <p:blipFill rotWithShape="1">
          <a:blip r:embed="rId10">
            <a:alphaModFix/>
          </a:blip>
          <a:srcRect b="0" l="0" r="0" t="0"/>
          <a:stretch/>
        </p:blipFill>
        <p:spPr>
          <a:xfrm>
            <a:off x="6000760" y="5429264"/>
            <a:ext cx="2552700" cy="785813"/>
          </a:xfrm>
          <a:prstGeom prst="rect">
            <a:avLst/>
          </a:prstGeom>
          <a:noFill/>
          <a:ln>
            <a:noFill/>
          </a:ln>
        </p:spPr>
      </p:pic>
      <p:pic>
        <p:nvPicPr>
          <p:cNvPr id="138" name="Google Shape;138;p4"/>
          <p:cNvPicPr preferRelativeResize="0"/>
          <p:nvPr/>
        </p:nvPicPr>
        <p:blipFill rotWithShape="1">
          <a:blip r:embed="rId11">
            <a:alphaModFix/>
          </a:blip>
          <a:srcRect b="0" l="0" r="0" t="0"/>
          <a:stretch/>
        </p:blipFill>
        <p:spPr>
          <a:xfrm>
            <a:off x="6618311" y="6370661"/>
            <a:ext cx="1311275" cy="4159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5"/>
          <p:cNvSpPr txBox="1"/>
          <p:nvPr>
            <p:ph type="title"/>
          </p:nvPr>
        </p:nvSpPr>
        <p:spPr>
          <a:xfrm>
            <a:off x="0" y="-71462"/>
            <a:ext cx="8229600" cy="654032"/>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IN"/>
              <a:t>Experimental Setup</a:t>
            </a:r>
            <a:endParaRPr/>
          </a:p>
        </p:txBody>
      </p:sp>
      <p:pic>
        <p:nvPicPr>
          <p:cNvPr id="144" name="Google Shape;144;p5"/>
          <p:cNvPicPr preferRelativeResize="0"/>
          <p:nvPr/>
        </p:nvPicPr>
        <p:blipFill rotWithShape="1">
          <a:blip r:embed="rId3">
            <a:alphaModFix/>
          </a:blip>
          <a:srcRect b="0" l="0" r="0" t="0"/>
          <a:stretch/>
        </p:blipFill>
        <p:spPr>
          <a:xfrm>
            <a:off x="-10109199" y="-7594599"/>
            <a:ext cx="5322821" cy="3996720"/>
          </a:xfrm>
          <a:prstGeom prst="rect">
            <a:avLst/>
          </a:prstGeom>
          <a:noFill/>
          <a:ln>
            <a:noFill/>
          </a:ln>
        </p:spPr>
      </p:pic>
      <p:sp>
        <p:nvSpPr>
          <p:cNvPr id="145" name="Google Shape;145;p5"/>
          <p:cNvSpPr txBox="1"/>
          <p:nvPr/>
        </p:nvSpPr>
        <p:spPr>
          <a:xfrm>
            <a:off x="2643174" y="5786454"/>
            <a:ext cx="64294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lt1"/>
                </a:solidFill>
                <a:latin typeface="Calibri"/>
                <a:ea typeface="Calibri"/>
                <a:cs typeface="Calibri"/>
                <a:sym typeface="Calibri"/>
              </a:rPr>
              <a:t>Duct</a:t>
            </a:r>
            <a:endParaRPr sz="1800">
              <a:solidFill>
                <a:schemeClr val="lt1"/>
              </a:solidFill>
              <a:latin typeface="Calibri"/>
              <a:ea typeface="Calibri"/>
              <a:cs typeface="Calibri"/>
              <a:sym typeface="Calibri"/>
            </a:endParaRPr>
          </a:p>
        </p:txBody>
      </p:sp>
      <p:sp>
        <p:nvSpPr>
          <p:cNvPr id="146" name="Google Shape;146;p5"/>
          <p:cNvSpPr txBox="1"/>
          <p:nvPr/>
        </p:nvSpPr>
        <p:spPr>
          <a:xfrm>
            <a:off x="1214414" y="5715016"/>
            <a:ext cx="8572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lt1"/>
                </a:solidFill>
                <a:latin typeface="Calibri"/>
                <a:ea typeface="Calibri"/>
                <a:cs typeface="Calibri"/>
                <a:sym typeface="Calibri"/>
              </a:rPr>
              <a:t>Heater</a:t>
            </a:r>
            <a:endParaRPr sz="1800">
              <a:solidFill>
                <a:schemeClr val="lt1"/>
              </a:solidFill>
              <a:latin typeface="Calibri"/>
              <a:ea typeface="Calibri"/>
              <a:cs typeface="Calibri"/>
              <a:sym typeface="Calibri"/>
            </a:endParaRPr>
          </a:p>
        </p:txBody>
      </p:sp>
      <p:pic>
        <p:nvPicPr>
          <p:cNvPr id="147" name="Google Shape;147;p5"/>
          <p:cNvPicPr preferRelativeResize="0"/>
          <p:nvPr/>
        </p:nvPicPr>
        <p:blipFill rotWithShape="1">
          <a:blip r:embed="rId4">
            <a:alphaModFix/>
          </a:blip>
          <a:srcRect b="7230" l="9569" r="21875" t="29545"/>
          <a:stretch/>
        </p:blipFill>
        <p:spPr>
          <a:xfrm>
            <a:off x="1500166" y="1500174"/>
            <a:ext cx="5572164" cy="2428892"/>
          </a:xfrm>
          <a:prstGeom prst="rect">
            <a:avLst/>
          </a:prstGeom>
          <a:noFill/>
          <a:ln>
            <a:noFill/>
          </a:ln>
        </p:spPr>
      </p:pic>
      <p:pic>
        <p:nvPicPr>
          <p:cNvPr descr="C:\Users\LENOVO\Desktop\Achintya\Courses\2020_21\2nd_Semester\HP_Lab\Emissivity_2.jpeg" id="148" name="Google Shape;148;p5"/>
          <p:cNvPicPr preferRelativeResize="0"/>
          <p:nvPr/>
        </p:nvPicPr>
        <p:blipFill rotWithShape="1">
          <a:blip r:embed="rId5">
            <a:alphaModFix/>
          </a:blip>
          <a:srcRect b="26799" l="0" r="0" t="7716"/>
          <a:stretch/>
        </p:blipFill>
        <p:spPr>
          <a:xfrm>
            <a:off x="7286644" y="1500174"/>
            <a:ext cx="1701563" cy="2357454"/>
          </a:xfrm>
          <a:prstGeom prst="rect">
            <a:avLst/>
          </a:prstGeom>
          <a:noFill/>
          <a:ln>
            <a:noFill/>
          </a:ln>
        </p:spPr>
      </p:pic>
      <p:pic>
        <p:nvPicPr>
          <p:cNvPr id="149" name="Google Shape;149;p5"/>
          <p:cNvPicPr preferRelativeResize="0"/>
          <p:nvPr/>
        </p:nvPicPr>
        <p:blipFill rotWithShape="1">
          <a:blip r:embed="rId6">
            <a:alphaModFix/>
          </a:blip>
          <a:srcRect b="22106" l="53516" r="26898" t="61157"/>
          <a:stretch/>
        </p:blipFill>
        <p:spPr>
          <a:xfrm>
            <a:off x="6072198" y="4857760"/>
            <a:ext cx="2786082" cy="1125149"/>
          </a:xfrm>
          <a:prstGeom prst="rect">
            <a:avLst/>
          </a:prstGeom>
          <a:noFill/>
          <a:ln>
            <a:noFill/>
          </a:ln>
        </p:spPr>
      </p:pic>
      <p:pic>
        <p:nvPicPr>
          <p:cNvPr id="150" name="Google Shape;150;p5"/>
          <p:cNvPicPr preferRelativeResize="0"/>
          <p:nvPr/>
        </p:nvPicPr>
        <p:blipFill rotWithShape="1">
          <a:blip r:embed="rId4">
            <a:alphaModFix/>
          </a:blip>
          <a:srcRect b="7230" l="9570" r="52754" t="40454"/>
          <a:stretch/>
        </p:blipFill>
        <p:spPr>
          <a:xfrm>
            <a:off x="142844" y="4286256"/>
            <a:ext cx="3062310" cy="2009788"/>
          </a:xfrm>
          <a:prstGeom prst="rect">
            <a:avLst/>
          </a:prstGeom>
          <a:noFill/>
          <a:ln>
            <a:noFill/>
          </a:ln>
        </p:spPr>
      </p:pic>
      <p:sp>
        <p:nvSpPr>
          <p:cNvPr id="151" name="Google Shape;151;p5"/>
          <p:cNvSpPr txBox="1"/>
          <p:nvPr/>
        </p:nvSpPr>
        <p:spPr>
          <a:xfrm>
            <a:off x="1714480" y="5488560"/>
            <a:ext cx="135732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lt1"/>
                </a:solidFill>
                <a:latin typeface="Calibri"/>
                <a:ea typeface="Calibri"/>
                <a:cs typeface="Calibri"/>
                <a:sym typeface="Calibri"/>
              </a:rPr>
              <a:t>Black Plate</a:t>
            </a:r>
            <a:endParaRPr sz="1800">
              <a:solidFill>
                <a:schemeClr val="lt1"/>
              </a:solidFill>
              <a:latin typeface="Calibri"/>
              <a:ea typeface="Calibri"/>
              <a:cs typeface="Calibri"/>
              <a:sym typeface="Calibri"/>
            </a:endParaRPr>
          </a:p>
        </p:txBody>
      </p:sp>
      <p:sp>
        <p:nvSpPr>
          <p:cNvPr id="152" name="Google Shape;152;p5"/>
          <p:cNvSpPr txBox="1"/>
          <p:nvPr/>
        </p:nvSpPr>
        <p:spPr>
          <a:xfrm>
            <a:off x="500034" y="5488560"/>
            <a:ext cx="135732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lt1"/>
                </a:solidFill>
                <a:latin typeface="Calibri"/>
                <a:ea typeface="Calibri"/>
                <a:cs typeface="Calibri"/>
                <a:sym typeface="Calibri"/>
              </a:rPr>
              <a:t>Metal Plate</a:t>
            </a:r>
            <a:endParaRPr sz="1800">
              <a:solidFill>
                <a:schemeClr val="lt1"/>
              </a:solidFill>
              <a:latin typeface="Calibri"/>
              <a:ea typeface="Calibri"/>
              <a:cs typeface="Calibri"/>
              <a:sym typeface="Calibri"/>
            </a:endParaRPr>
          </a:p>
        </p:txBody>
      </p:sp>
      <p:sp>
        <p:nvSpPr>
          <p:cNvPr id="153" name="Google Shape;153;p5"/>
          <p:cNvSpPr txBox="1"/>
          <p:nvPr/>
        </p:nvSpPr>
        <p:spPr>
          <a:xfrm>
            <a:off x="1428728" y="4286256"/>
            <a:ext cx="135732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N" sz="1800">
                <a:solidFill>
                  <a:schemeClr val="dk1"/>
                </a:solidFill>
                <a:latin typeface="Calibri"/>
                <a:ea typeface="Calibri"/>
                <a:cs typeface="Calibri"/>
                <a:sym typeface="Calibri"/>
              </a:rPr>
              <a:t>Box</a:t>
            </a:r>
            <a:endParaRPr sz="1800">
              <a:solidFill>
                <a:schemeClr val="dk1"/>
              </a:solidFill>
              <a:latin typeface="Calibri"/>
              <a:ea typeface="Calibri"/>
              <a:cs typeface="Calibri"/>
              <a:sym typeface="Calibri"/>
            </a:endParaRPr>
          </a:p>
        </p:txBody>
      </p:sp>
      <p:sp>
        <p:nvSpPr>
          <p:cNvPr id="154" name="Google Shape;154;p5"/>
          <p:cNvSpPr txBox="1"/>
          <p:nvPr/>
        </p:nvSpPr>
        <p:spPr>
          <a:xfrm>
            <a:off x="5429256" y="6000768"/>
            <a:ext cx="171451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N" sz="1800">
                <a:solidFill>
                  <a:schemeClr val="dk1"/>
                </a:solidFill>
                <a:latin typeface="Calibri"/>
                <a:ea typeface="Calibri"/>
                <a:cs typeface="Calibri"/>
                <a:sym typeface="Calibri"/>
              </a:rPr>
              <a:t>Heater Control for Test Plate</a:t>
            </a:r>
            <a:endParaRPr sz="1800">
              <a:solidFill>
                <a:schemeClr val="dk1"/>
              </a:solidFill>
              <a:latin typeface="Calibri"/>
              <a:ea typeface="Calibri"/>
              <a:cs typeface="Calibri"/>
              <a:sym typeface="Calibri"/>
            </a:endParaRPr>
          </a:p>
        </p:txBody>
      </p:sp>
      <p:sp>
        <p:nvSpPr>
          <p:cNvPr id="155" name="Google Shape;155;p5"/>
          <p:cNvSpPr txBox="1"/>
          <p:nvPr/>
        </p:nvSpPr>
        <p:spPr>
          <a:xfrm>
            <a:off x="7358082" y="6000768"/>
            <a:ext cx="171451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N" sz="1800">
                <a:solidFill>
                  <a:schemeClr val="dk1"/>
                </a:solidFill>
                <a:latin typeface="Calibri"/>
                <a:ea typeface="Calibri"/>
                <a:cs typeface="Calibri"/>
                <a:sym typeface="Calibri"/>
              </a:rPr>
              <a:t>Heater Control for Black Plate</a:t>
            </a:r>
            <a:endParaRPr sz="1800">
              <a:solidFill>
                <a:schemeClr val="dk1"/>
              </a:solidFill>
              <a:latin typeface="Calibri"/>
              <a:ea typeface="Calibri"/>
              <a:cs typeface="Calibri"/>
              <a:sym typeface="Calibri"/>
            </a:endParaRPr>
          </a:p>
        </p:txBody>
      </p:sp>
      <p:sp>
        <p:nvSpPr>
          <p:cNvPr id="156" name="Google Shape;156;p5"/>
          <p:cNvSpPr/>
          <p:nvPr/>
        </p:nvSpPr>
        <p:spPr>
          <a:xfrm>
            <a:off x="5000628" y="2786058"/>
            <a:ext cx="1571636" cy="642942"/>
          </a:xfrm>
          <a:prstGeom prst="rect">
            <a:avLst/>
          </a:prstGeom>
          <a:noFill/>
          <a:ln cap="flat" cmpd="sng" w="38100">
            <a:solidFill>
              <a:srgbClr val="FF00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7" name="Google Shape;157;p5"/>
          <p:cNvSpPr/>
          <p:nvPr/>
        </p:nvSpPr>
        <p:spPr>
          <a:xfrm>
            <a:off x="6000760" y="4857760"/>
            <a:ext cx="2857520" cy="1214446"/>
          </a:xfrm>
          <a:prstGeom prst="rect">
            <a:avLst/>
          </a:prstGeom>
          <a:noFill/>
          <a:ln cap="flat" cmpd="sng" w="38100">
            <a:solidFill>
              <a:srgbClr val="FF000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8" name="Google Shape;158;p5"/>
          <p:cNvSpPr/>
          <p:nvPr/>
        </p:nvSpPr>
        <p:spPr>
          <a:xfrm>
            <a:off x="4929190" y="2000240"/>
            <a:ext cx="1785950" cy="571504"/>
          </a:xfrm>
          <a:prstGeom prst="rect">
            <a:avLst/>
          </a:prstGeom>
          <a:noFill/>
          <a:ln cap="flat" cmpd="sng" w="57150">
            <a:solidFill>
              <a:schemeClr val="dk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9" name="Google Shape;159;p5"/>
          <p:cNvSpPr/>
          <p:nvPr/>
        </p:nvSpPr>
        <p:spPr>
          <a:xfrm>
            <a:off x="5000628" y="2071678"/>
            <a:ext cx="500066" cy="642942"/>
          </a:xfrm>
          <a:prstGeom prst="rect">
            <a:avLst/>
          </a:prstGeom>
          <a:noFill/>
          <a:ln cap="flat" cmpd="sng" w="3810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60" name="Google Shape;160;p5"/>
          <p:cNvGrpSpPr/>
          <p:nvPr/>
        </p:nvGrpSpPr>
        <p:grpSpPr>
          <a:xfrm>
            <a:off x="5000628" y="-24"/>
            <a:ext cx="2286015" cy="1500198"/>
            <a:chOff x="7000892" y="142852"/>
            <a:chExt cx="2286015" cy="1500198"/>
          </a:xfrm>
        </p:grpSpPr>
        <p:pic>
          <p:nvPicPr>
            <p:cNvPr id="161" name="Google Shape;161;p5"/>
            <p:cNvPicPr preferRelativeResize="0"/>
            <p:nvPr/>
          </p:nvPicPr>
          <p:blipFill rotWithShape="1">
            <a:blip r:embed="rId4">
              <a:alphaModFix/>
            </a:blip>
            <a:srcRect b="38843" l="53406" r="40405" t="38843"/>
            <a:stretch/>
          </p:blipFill>
          <p:spPr>
            <a:xfrm>
              <a:off x="7000893" y="142852"/>
              <a:ext cx="857256" cy="1500174"/>
            </a:xfrm>
            <a:prstGeom prst="rect">
              <a:avLst/>
            </a:prstGeom>
            <a:noFill/>
            <a:ln>
              <a:noFill/>
            </a:ln>
          </p:spPr>
        </p:pic>
        <p:sp>
          <p:nvSpPr>
            <p:cNvPr id="162" name="Google Shape;162;p5"/>
            <p:cNvSpPr/>
            <p:nvPr/>
          </p:nvSpPr>
          <p:spPr>
            <a:xfrm>
              <a:off x="7000892" y="142852"/>
              <a:ext cx="857256" cy="1500198"/>
            </a:xfrm>
            <a:prstGeom prst="rect">
              <a:avLst/>
            </a:prstGeom>
            <a:noFill/>
            <a:ln cap="flat" cmpd="sng" w="3810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3" name="Google Shape;163;p5"/>
            <p:cNvSpPr txBox="1"/>
            <p:nvPr/>
          </p:nvSpPr>
          <p:spPr>
            <a:xfrm>
              <a:off x="7858148" y="428604"/>
              <a:ext cx="142876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dk1"/>
                  </a:solidFill>
                  <a:latin typeface="Calibri"/>
                  <a:ea typeface="Calibri"/>
                  <a:cs typeface="Calibri"/>
                  <a:sym typeface="Calibri"/>
                </a:rPr>
                <a:t>Temperature Indicator</a:t>
              </a:r>
              <a:endParaRPr sz="1800">
                <a:solidFill>
                  <a:schemeClr val="dk1"/>
                </a:solidFill>
                <a:latin typeface="Calibri"/>
                <a:ea typeface="Calibri"/>
                <a:cs typeface="Calibri"/>
                <a:sym typeface="Calibri"/>
              </a:endParaRPr>
            </a:p>
          </p:txBody>
        </p:sp>
        <p:sp>
          <p:nvSpPr>
            <p:cNvPr id="164" name="Google Shape;164;p5"/>
            <p:cNvSpPr txBox="1"/>
            <p:nvPr/>
          </p:nvSpPr>
          <p:spPr>
            <a:xfrm>
              <a:off x="7500958" y="1214422"/>
              <a:ext cx="164304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dk1"/>
                  </a:solidFill>
                  <a:latin typeface="Calibri"/>
                  <a:ea typeface="Calibri"/>
                  <a:cs typeface="Calibri"/>
                  <a:sym typeface="Calibri"/>
                </a:rPr>
                <a:t>Selector Switch</a:t>
              </a:r>
              <a:endParaRPr sz="1800">
                <a:solidFill>
                  <a:schemeClr val="dk1"/>
                </a:solidFill>
                <a:latin typeface="Calibri"/>
                <a:ea typeface="Calibri"/>
                <a:cs typeface="Calibri"/>
                <a:sym typeface="Calibri"/>
              </a:endParaRPr>
            </a:p>
          </p:txBody>
        </p:sp>
      </p:grpSp>
      <p:grpSp>
        <p:nvGrpSpPr>
          <p:cNvPr id="165" name="Google Shape;165;p5"/>
          <p:cNvGrpSpPr/>
          <p:nvPr/>
        </p:nvGrpSpPr>
        <p:grpSpPr>
          <a:xfrm>
            <a:off x="857224" y="857232"/>
            <a:ext cx="3857652" cy="1074959"/>
            <a:chOff x="714348" y="428604"/>
            <a:chExt cx="3857652" cy="1074959"/>
          </a:xfrm>
        </p:grpSpPr>
        <p:sp>
          <p:nvSpPr>
            <p:cNvPr id="166" name="Google Shape;166;p5"/>
            <p:cNvSpPr txBox="1"/>
            <p:nvPr/>
          </p:nvSpPr>
          <p:spPr>
            <a:xfrm>
              <a:off x="1285852" y="500042"/>
              <a:ext cx="150019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lt1"/>
                  </a:solidFill>
                  <a:latin typeface="Calibri"/>
                  <a:ea typeface="Calibri"/>
                  <a:cs typeface="Calibri"/>
                  <a:sym typeface="Calibri"/>
                </a:rPr>
                <a:t>Temperature Scanner</a:t>
              </a:r>
              <a:endParaRPr sz="1800">
                <a:solidFill>
                  <a:schemeClr val="lt1"/>
                </a:solidFill>
                <a:latin typeface="Calibri"/>
                <a:ea typeface="Calibri"/>
                <a:cs typeface="Calibri"/>
                <a:sym typeface="Calibri"/>
              </a:endParaRPr>
            </a:p>
          </p:txBody>
        </p:sp>
        <p:pic>
          <p:nvPicPr>
            <p:cNvPr id="167" name="Google Shape;167;p5"/>
            <p:cNvPicPr preferRelativeResize="0"/>
            <p:nvPr/>
          </p:nvPicPr>
          <p:blipFill rotWithShape="1">
            <a:blip r:embed="rId4">
              <a:alphaModFix/>
            </a:blip>
            <a:srcRect b="44421" l="52636" r="25391" t="38843"/>
            <a:stretch/>
          </p:blipFill>
          <p:spPr>
            <a:xfrm>
              <a:off x="1928794" y="500042"/>
              <a:ext cx="2579706" cy="928694"/>
            </a:xfrm>
            <a:prstGeom prst="rect">
              <a:avLst/>
            </a:prstGeom>
            <a:noFill/>
            <a:ln>
              <a:noFill/>
            </a:ln>
          </p:spPr>
        </p:pic>
        <p:sp>
          <p:nvSpPr>
            <p:cNvPr id="168" name="Google Shape;168;p5"/>
            <p:cNvSpPr/>
            <p:nvPr/>
          </p:nvSpPr>
          <p:spPr>
            <a:xfrm>
              <a:off x="1857356" y="428604"/>
              <a:ext cx="2643206" cy="1071570"/>
            </a:xfrm>
            <a:prstGeom prst="rect">
              <a:avLst/>
            </a:prstGeom>
            <a:noFill/>
            <a:ln cap="flat" cmpd="sng" w="38100">
              <a:solidFill>
                <a:schemeClr val="dk1"/>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9" name="Google Shape;169;p5"/>
            <p:cNvSpPr txBox="1"/>
            <p:nvPr/>
          </p:nvSpPr>
          <p:spPr>
            <a:xfrm>
              <a:off x="3500430" y="487900"/>
              <a:ext cx="10715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dk1"/>
                  </a:solidFill>
                  <a:latin typeface="Calibri"/>
                  <a:ea typeface="Calibri"/>
                  <a:cs typeface="Calibri"/>
                  <a:sym typeface="Calibri"/>
                </a:rPr>
                <a:t>Ammeter</a:t>
              </a:r>
              <a:endParaRPr sz="1800">
                <a:solidFill>
                  <a:schemeClr val="dk1"/>
                </a:solidFill>
                <a:latin typeface="Calibri"/>
                <a:ea typeface="Calibri"/>
                <a:cs typeface="Calibri"/>
                <a:sym typeface="Calibri"/>
              </a:endParaRPr>
            </a:p>
          </p:txBody>
        </p:sp>
        <p:sp>
          <p:nvSpPr>
            <p:cNvPr id="170" name="Google Shape;170;p5"/>
            <p:cNvSpPr txBox="1"/>
            <p:nvPr/>
          </p:nvSpPr>
          <p:spPr>
            <a:xfrm>
              <a:off x="714348" y="857232"/>
              <a:ext cx="157163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dk1"/>
                  </a:solidFill>
                  <a:latin typeface="Calibri"/>
                  <a:ea typeface="Calibri"/>
                  <a:cs typeface="Calibri"/>
                  <a:sym typeface="Calibri"/>
                </a:rPr>
                <a:t>Temperature Indicator</a:t>
              </a:r>
              <a:endParaRPr sz="1800">
                <a:solidFill>
                  <a:schemeClr val="dk1"/>
                </a:solidFill>
                <a:latin typeface="Calibri"/>
                <a:ea typeface="Calibri"/>
                <a:cs typeface="Calibri"/>
                <a:sym typeface="Calibri"/>
              </a:endParaRPr>
            </a:p>
          </p:txBody>
        </p:sp>
        <p:sp>
          <p:nvSpPr>
            <p:cNvPr id="171" name="Google Shape;171;p5"/>
            <p:cNvSpPr txBox="1"/>
            <p:nvPr/>
          </p:nvSpPr>
          <p:spPr>
            <a:xfrm>
              <a:off x="2500298" y="428604"/>
              <a:ext cx="12144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N" sz="1800">
                  <a:solidFill>
                    <a:schemeClr val="dk1"/>
                  </a:solidFill>
                  <a:latin typeface="Calibri"/>
                  <a:ea typeface="Calibri"/>
                  <a:cs typeface="Calibri"/>
                  <a:sym typeface="Calibri"/>
                </a:rPr>
                <a:t>Voltmeter</a:t>
              </a:r>
              <a:endParaRPr sz="1800">
                <a:solidFill>
                  <a:schemeClr val="dk1"/>
                </a:solidFill>
                <a:latin typeface="Calibri"/>
                <a:ea typeface="Calibri"/>
                <a:cs typeface="Calibri"/>
                <a:sym typeface="Calibri"/>
              </a:endParaRPr>
            </a:p>
          </p:txBody>
        </p:sp>
      </p:grpSp>
      <p:sp>
        <p:nvSpPr>
          <p:cNvPr id="172" name="Google Shape;172;p5"/>
          <p:cNvSpPr/>
          <p:nvPr/>
        </p:nvSpPr>
        <p:spPr>
          <a:xfrm>
            <a:off x="6143636" y="1928802"/>
            <a:ext cx="642942" cy="1000132"/>
          </a:xfrm>
          <a:prstGeom prst="rect">
            <a:avLst/>
          </a:prstGeom>
          <a:noFill/>
          <a:ln cap="flat" cmpd="sng" w="38100">
            <a:solidFill>
              <a:srgbClr val="660033"/>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 name="Google Shape;173;p5"/>
          <p:cNvSpPr/>
          <p:nvPr/>
        </p:nvSpPr>
        <p:spPr>
          <a:xfrm>
            <a:off x="7215206" y="1500174"/>
            <a:ext cx="1785950" cy="2357454"/>
          </a:xfrm>
          <a:prstGeom prst="rect">
            <a:avLst/>
          </a:prstGeom>
          <a:noFill/>
          <a:ln cap="flat" cmpd="sng" w="38100">
            <a:solidFill>
              <a:srgbClr val="660033"/>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6"/>
          <p:cNvSpPr txBox="1"/>
          <p:nvPr>
            <p:ph type="title"/>
          </p:nvPr>
        </p:nvSpPr>
        <p:spPr>
          <a:xfrm>
            <a:off x="0" y="0"/>
            <a:ext cx="8229600" cy="654032"/>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IN"/>
              <a:t>Specifications</a:t>
            </a:r>
            <a:endParaRPr/>
          </a:p>
        </p:txBody>
      </p:sp>
      <p:pic>
        <p:nvPicPr>
          <p:cNvPr id="179" name="Google Shape;179;p6"/>
          <p:cNvPicPr preferRelativeResize="0"/>
          <p:nvPr/>
        </p:nvPicPr>
        <p:blipFill rotWithShape="1">
          <a:blip r:embed="rId3">
            <a:alphaModFix/>
          </a:blip>
          <a:srcRect b="0" l="0" r="0" t="0"/>
          <a:stretch/>
        </p:blipFill>
        <p:spPr>
          <a:xfrm>
            <a:off x="0" y="1214422"/>
            <a:ext cx="9100958" cy="314327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7"/>
          <p:cNvSpPr txBox="1"/>
          <p:nvPr>
            <p:ph type="title"/>
          </p:nvPr>
        </p:nvSpPr>
        <p:spPr>
          <a:xfrm>
            <a:off x="0" y="0"/>
            <a:ext cx="8229600" cy="654032"/>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IN"/>
              <a:t>Procedure</a:t>
            </a:r>
            <a:endParaRPr/>
          </a:p>
        </p:txBody>
      </p:sp>
      <p:sp>
        <p:nvSpPr>
          <p:cNvPr id="185" name="Google Shape;185;p7"/>
          <p:cNvSpPr txBox="1"/>
          <p:nvPr>
            <p:ph idx="1" type="body"/>
          </p:nvPr>
        </p:nvSpPr>
        <p:spPr>
          <a:xfrm>
            <a:off x="142844" y="642918"/>
            <a:ext cx="9001156" cy="5483245"/>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2400"/>
              <a:buChar char="•"/>
            </a:pPr>
            <a:r>
              <a:rPr lang="en-IN" sz="2400"/>
              <a:t>Give power supply to temperature indicator (230 V, single phase) and adjust the readings in it equal to room temperature by rotating the compensation knob (Normally this is pre-adjusted)</a:t>
            </a:r>
            <a:endParaRPr/>
          </a:p>
          <a:p>
            <a:pPr indent="-342900" lvl="0" marL="342900" rtl="0" algn="l">
              <a:spcBef>
                <a:spcPts val="480"/>
              </a:spcBef>
              <a:spcAft>
                <a:spcPts val="0"/>
              </a:spcAft>
              <a:buClr>
                <a:schemeClr val="dk1"/>
              </a:buClr>
              <a:buSzPts val="2400"/>
              <a:buChar char="•"/>
            </a:pPr>
            <a:r>
              <a:rPr lang="en-IN" sz="2400"/>
              <a:t>Select the proper range on voltmeter/ ammeter </a:t>
            </a:r>
            <a:endParaRPr/>
          </a:p>
          <a:p>
            <a:pPr indent="-342900" lvl="0" marL="342900" rtl="0" algn="l">
              <a:spcBef>
                <a:spcPts val="480"/>
              </a:spcBef>
              <a:spcAft>
                <a:spcPts val="0"/>
              </a:spcAft>
              <a:buClr>
                <a:schemeClr val="dk1"/>
              </a:buClr>
              <a:buSzPts val="2400"/>
              <a:buChar char="•"/>
            </a:pPr>
            <a:r>
              <a:rPr lang="en-IN" sz="2400"/>
              <a:t>Gradually increase the input to the heater to black plate and adjust it to some value (30, 50, 75 W) and adjust the heater input to test plate slightly less than the black plate (27, 35, 55 W)</a:t>
            </a:r>
            <a:endParaRPr/>
          </a:p>
          <a:p>
            <a:pPr indent="-342900" lvl="0" marL="342900" rtl="0" algn="l">
              <a:spcBef>
                <a:spcPts val="480"/>
              </a:spcBef>
              <a:spcAft>
                <a:spcPts val="0"/>
              </a:spcAft>
              <a:buClr>
                <a:schemeClr val="dk1"/>
              </a:buClr>
              <a:buSzPts val="2400"/>
              <a:buChar char="•"/>
            </a:pPr>
            <a:r>
              <a:rPr lang="en-IN" sz="2400"/>
              <a:t>Check the temperature of the two plates and adjust dimmerstat so that the two plates are maintained at the same temperature</a:t>
            </a:r>
            <a:endParaRPr/>
          </a:p>
          <a:p>
            <a:pPr indent="-285750" lvl="1" marL="742950" rtl="0" algn="l">
              <a:spcBef>
                <a:spcPts val="400"/>
              </a:spcBef>
              <a:spcAft>
                <a:spcPts val="0"/>
              </a:spcAft>
              <a:buClr>
                <a:schemeClr val="dk1"/>
              </a:buClr>
              <a:buSzPts val="2000"/>
              <a:buChar char="–"/>
            </a:pPr>
            <a:r>
              <a:rPr lang="en-IN" sz="2000"/>
              <a:t>Requires trial and error and more than 1 hour of waiting before steady state is reached</a:t>
            </a:r>
            <a:endParaRPr/>
          </a:p>
          <a:p>
            <a:pPr indent="-342900" lvl="0" marL="342900" rtl="0" algn="l">
              <a:spcBef>
                <a:spcPts val="480"/>
              </a:spcBef>
              <a:spcAft>
                <a:spcPts val="0"/>
              </a:spcAft>
              <a:buClr>
                <a:schemeClr val="dk1"/>
              </a:buClr>
              <a:buSzPts val="2400"/>
              <a:buChar char="•"/>
            </a:pPr>
            <a:r>
              <a:rPr lang="en-IN" sz="2400"/>
              <a:t>After attaining the steady state record the readings V</a:t>
            </a:r>
            <a:r>
              <a:rPr baseline="-25000" lang="en-IN" sz="2400"/>
              <a:t>1</a:t>
            </a:r>
            <a:r>
              <a:rPr lang="en-IN" sz="2400"/>
              <a:t>, I</a:t>
            </a:r>
            <a:r>
              <a:rPr baseline="-25000" lang="en-IN" sz="2400"/>
              <a:t>1</a:t>
            </a:r>
            <a:r>
              <a:rPr lang="en-IN" sz="2400"/>
              <a:t>, V</a:t>
            </a:r>
            <a:r>
              <a:rPr baseline="-25000" lang="en-IN" sz="2400"/>
              <a:t>2</a:t>
            </a:r>
            <a:r>
              <a:rPr lang="en-IN" sz="2400"/>
              <a:t>, I</a:t>
            </a:r>
            <a:r>
              <a:rPr baseline="-25000" lang="en-IN" sz="2400"/>
              <a:t>2</a:t>
            </a:r>
            <a:r>
              <a:rPr lang="en-IN" sz="2400"/>
              <a:t>, T</a:t>
            </a:r>
            <a:r>
              <a:rPr baseline="-25000" lang="en-IN" sz="2400"/>
              <a:t>1</a:t>
            </a:r>
            <a:r>
              <a:rPr lang="en-IN" sz="2400"/>
              <a:t>, T</a:t>
            </a:r>
            <a:r>
              <a:rPr baseline="-25000" lang="en-IN" sz="2400"/>
              <a:t>2</a:t>
            </a:r>
            <a:r>
              <a:rPr lang="en-IN" sz="2400"/>
              <a:t>, T</a:t>
            </a:r>
            <a:r>
              <a:rPr baseline="-25000" lang="en-IN" sz="2400"/>
              <a:t>∞</a:t>
            </a:r>
            <a:endParaRPr/>
          </a:p>
          <a:p>
            <a:pPr indent="-342900" lvl="0" marL="342900" rtl="0" algn="l">
              <a:spcBef>
                <a:spcPts val="480"/>
              </a:spcBef>
              <a:spcAft>
                <a:spcPts val="0"/>
              </a:spcAft>
              <a:buClr>
                <a:schemeClr val="dk1"/>
              </a:buClr>
              <a:buSzPts val="2400"/>
              <a:buChar char="•"/>
            </a:pPr>
            <a:r>
              <a:rPr lang="en-IN" sz="2400"/>
              <a:t>The procedure is repeated for various surface temperatures in increasing order</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8"/>
          <p:cNvSpPr txBox="1"/>
          <p:nvPr>
            <p:ph type="title"/>
          </p:nvPr>
        </p:nvSpPr>
        <p:spPr>
          <a:xfrm>
            <a:off x="0" y="0"/>
            <a:ext cx="8229600" cy="654032"/>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IN"/>
              <a:t>Precautions</a:t>
            </a:r>
            <a:endParaRPr/>
          </a:p>
        </p:txBody>
      </p:sp>
      <p:sp>
        <p:nvSpPr>
          <p:cNvPr id="191" name="Google Shape;191;p8"/>
          <p:cNvSpPr txBox="1"/>
          <p:nvPr>
            <p:ph idx="1" type="body"/>
          </p:nvPr>
        </p:nvSpPr>
        <p:spPr>
          <a:xfrm>
            <a:off x="457200" y="642918"/>
            <a:ext cx="8229600" cy="5483245"/>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400"/>
              <a:buChar char="•"/>
            </a:pPr>
            <a:r>
              <a:rPr lang="en-IN" sz="2400"/>
              <a:t>Use stabilized AC single phase supply</a:t>
            </a:r>
            <a:endParaRPr/>
          </a:p>
          <a:p>
            <a:pPr indent="-342900" lvl="0" marL="342900" rtl="0" algn="l">
              <a:spcBef>
                <a:spcPts val="480"/>
              </a:spcBef>
              <a:spcAft>
                <a:spcPts val="0"/>
              </a:spcAft>
              <a:buClr>
                <a:schemeClr val="dk1"/>
              </a:buClr>
              <a:buSzPts val="2400"/>
              <a:buChar char="•"/>
            </a:pPr>
            <a:r>
              <a:rPr lang="en-IN" sz="2400"/>
              <a:t>Always keep the dimmerstat at zero position before start</a:t>
            </a:r>
            <a:endParaRPr/>
          </a:p>
          <a:p>
            <a:pPr indent="-342900" lvl="0" marL="342900" rtl="0" algn="l">
              <a:spcBef>
                <a:spcPts val="480"/>
              </a:spcBef>
              <a:spcAft>
                <a:spcPts val="0"/>
              </a:spcAft>
              <a:buClr>
                <a:schemeClr val="dk1"/>
              </a:buClr>
              <a:buSzPts val="2400"/>
              <a:buChar char="•"/>
            </a:pPr>
            <a:r>
              <a:rPr lang="en-IN" sz="2400"/>
              <a:t>Use proper voltage range on the voltmeter</a:t>
            </a:r>
            <a:endParaRPr/>
          </a:p>
          <a:p>
            <a:pPr indent="-342900" lvl="0" marL="342900" rtl="0" algn="l">
              <a:spcBef>
                <a:spcPts val="480"/>
              </a:spcBef>
              <a:spcAft>
                <a:spcPts val="0"/>
              </a:spcAft>
              <a:buClr>
                <a:schemeClr val="dk1"/>
              </a:buClr>
              <a:buSzPts val="2400"/>
              <a:buChar char="•"/>
            </a:pPr>
            <a:r>
              <a:rPr lang="en-IN" sz="2400"/>
              <a:t>Gradually increase the heater inputs</a:t>
            </a:r>
            <a:endParaRPr/>
          </a:p>
          <a:p>
            <a:pPr indent="-342900" lvl="0" marL="342900" rtl="0" algn="l">
              <a:spcBef>
                <a:spcPts val="480"/>
              </a:spcBef>
              <a:spcAft>
                <a:spcPts val="0"/>
              </a:spcAft>
              <a:buClr>
                <a:schemeClr val="dk1"/>
              </a:buClr>
              <a:buSzPts val="2400"/>
              <a:buChar char="•"/>
            </a:pPr>
            <a:r>
              <a:rPr lang="en-IN" sz="2400"/>
              <a:t>See that the black plate is having a uniform layer of lamp black</a:t>
            </a:r>
            <a:endParaRPr/>
          </a:p>
          <a:p>
            <a:pPr indent="-342900" lvl="0" marL="342900" rtl="0" algn="l">
              <a:spcBef>
                <a:spcPts val="480"/>
              </a:spcBef>
              <a:spcAft>
                <a:spcPts val="0"/>
              </a:spcAft>
              <a:buClr>
                <a:schemeClr val="dk1"/>
              </a:buClr>
              <a:buSzPts val="2400"/>
              <a:buChar char="•"/>
            </a:pPr>
            <a:r>
              <a:rPr lang="en-IN" sz="2400"/>
              <a:t>Never put the heater selector switch at off position i.e., intermediate position</a:t>
            </a:r>
            <a:endParaRPr/>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a:p>
            <a:pPr indent="-190500" lvl="0" marL="342900" rtl="0" algn="l">
              <a:spcBef>
                <a:spcPts val="480"/>
              </a:spcBef>
              <a:spcAft>
                <a:spcPts val="0"/>
              </a:spcAft>
              <a:buClr>
                <a:schemeClr val="dk1"/>
              </a:buClr>
              <a:buSzPts val="2400"/>
              <a:buNone/>
            </a:pPr>
            <a:r>
              <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9"/>
          <p:cNvSpPr txBox="1"/>
          <p:nvPr>
            <p:ph type="title"/>
          </p:nvPr>
        </p:nvSpPr>
        <p:spPr>
          <a:xfrm>
            <a:off x="0" y="0"/>
            <a:ext cx="8229600" cy="582594"/>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IN"/>
              <a:t>Observations</a:t>
            </a:r>
            <a:endParaRPr/>
          </a:p>
        </p:txBody>
      </p:sp>
      <p:graphicFrame>
        <p:nvGraphicFramePr>
          <p:cNvPr id="197" name="Google Shape;197;p9"/>
          <p:cNvGraphicFramePr/>
          <p:nvPr/>
        </p:nvGraphicFramePr>
        <p:xfrm>
          <a:off x="457200" y="1600200"/>
          <a:ext cx="3000000" cy="3000000"/>
        </p:xfrm>
        <a:graphic>
          <a:graphicData uri="http://schemas.openxmlformats.org/drawingml/2006/table">
            <a:tbl>
              <a:tblPr bandRow="1" firstRow="1">
                <a:noFill/>
                <a:tableStyleId>{AA6FAC2C-A494-49B4-9325-60B496B11873}</a:tableStyleId>
              </a:tblPr>
              <a:tblGrid>
                <a:gridCol w="1028700"/>
                <a:gridCol w="1028700"/>
                <a:gridCol w="1028700"/>
                <a:gridCol w="1028700"/>
                <a:gridCol w="1028700"/>
                <a:gridCol w="1028700"/>
                <a:gridCol w="1028700"/>
                <a:gridCol w="1028700"/>
              </a:tblGrid>
              <a:tr h="370850">
                <a:tc rowSpan="3">
                  <a:txBody>
                    <a:bodyPr/>
                    <a:lstStyle/>
                    <a:p>
                      <a:pPr indent="0" lvl="0" marL="0" marR="0" rtl="0" algn="ctr">
                        <a:spcBef>
                          <a:spcPts val="0"/>
                        </a:spcBef>
                        <a:spcAft>
                          <a:spcPts val="0"/>
                        </a:spcAft>
                        <a:buNone/>
                      </a:pPr>
                      <a:r>
                        <a:rPr b="1" lang="en-IN" sz="1800" u="none" cap="none" strike="noStrike"/>
                        <a:t>Sl. No. </a:t>
                      </a:r>
                      <a:endParaRPr b="1" sz="1800" u="none" cap="none" strike="noStrike"/>
                    </a:p>
                  </a:txBody>
                  <a:tcPr marT="45725" marB="45725" marR="91450" marL="91450"/>
                </a:tc>
                <a:tc gridSpan="4">
                  <a:txBody>
                    <a:bodyPr/>
                    <a:lstStyle/>
                    <a:p>
                      <a:pPr indent="0" lvl="0" marL="0" marR="0" rtl="0" algn="ctr">
                        <a:spcBef>
                          <a:spcPts val="0"/>
                        </a:spcBef>
                        <a:spcAft>
                          <a:spcPts val="0"/>
                        </a:spcAft>
                        <a:buNone/>
                      </a:pPr>
                      <a:r>
                        <a:rPr b="1" lang="en-IN" sz="1800" u="none" cap="none" strike="noStrike"/>
                        <a:t>Heater Input</a:t>
                      </a:r>
                      <a:endParaRPr b="1" sz="1800" u="none" cap="none" strike="noStrike"/>
                    </a:p>
                  </a:txBody>
                  <a:tcPr marT="45725" marB="45725" marR="91450" marL="91450"/>
                </a:tc>
                <a:tc hMerge="1"/>
                <a:tc hMerge="1"/>
                <a:tc hMerge="1"/>
                <a:tc gridSpan="3" rowSpan="2">
                  <a:txBody>
                    <a:bodyPr/>
                    <a:lstStyle/>
                    <a:p>
                      <a:pPr indent="0" lvl="0" marL="0" marR="0" rtl="0" algn="ctr">
                        <a:spcBef>
                          <a:spcPts val="0"/>
                        </a:spcBef>
                        <a:spcAft>
                          <a:spcPts val="0"/>
                        </a:spcAft>
                        <a:buNone/>
                      </a:pPr>
                      <a:r>
                        <a:rPr b="1" lang="en-IN" sz="1800" u="none" cap="none" strike="noStrike"/>
                        <a:t>Temperature</a:t>
                      </a:r>
                      <a:endParaRPr b="1" sz="1800" u="none" cap="none" strike="noStrike"/>
                    </a:p>
                  </a:txBody>
                  <a:tcPr marT="45725" marB="45725" marR="91450" marL="91450"/>
                </a:tc>
                <a:tc rowSpan="2" hMerge="1"/>
                <a:tc rowSpan="2" hMerge="1"/>
              </a:tr>
              <a:tr h="370850">
                <a:tc vMerge="1"/>
                <a:tc gridSpan="2">
                  <a:txBody>
                    <a:bodyPr/>
                    <a:lstStyle/>
                    <a:p>
                      <a:pPr indent="0" lvl="0" marL="0" marR="0" rtl="0" algn="ctr">
                        <a:spcBef>
                          <a:spcPts val="0"/>
                        </a:spcBef>
                        <a:spcAft>
                          <a:spcPts val="0"/>
                        </a:spcAft>
                        <a:buNone/>
                      </a:pPr>
                      <a:r>
                        <a:rPr b="1" lang="en-IN" sz="1800" u="none" cap="none" strike="noStrike"/>
                        <a:t>Test Plate</a:t>
                      </a:r>
                      <a:endParaRPr b="1" sz="1800" u="none" cap="none" strike="noStrike"/>
                    </a:p>
                  </a:txBody>
                  <a:tcPr marT="45725" marB="45725" marR="91450" marL="91450"/>
                </a:tc>
                <a:tc hMerge="1"/>
                <a:tc gridSpan="2">
                  <a:txBody>
                    <a:bodyPr/>
                    <a:lstStyle/>
                    <a:p>
                      <a:pPr indent="0" lvl="0" marL="0" marR="0" rtl="0" algn="ctr">
                        <a:spcBef>
                          <a:spcPts val="0"/>
                        </a:spcBef>
                        <a:spcAft>
                          <a:spcPts val="0"/>
                        </a:spcAft>
                        <a:buNone/>
                      </a:pPr>
                      <a:r>
                        <a:rPr b="1" lang="en-IN" sz="1800" u="none" cap="none" strike="noStrike"/>
                        <a:t>Black Plate</a:t>
                      </a:r>
                      <a:endParaRPr b="1" sz="1800" u="none" cap="none" strike="noStrike"/>
                    </a:p>
                  </a:txBody>
                  <a:tcPr marT="45725" marB="45725" marR="91450" marL="91450"/>
                </a:tc>
                <a:tc hMerge="1"/>
                <a:tc gridSpan="3" vMerge="1"/>
                <a:tc hMerge="1" vMerge="1"/>
                <a:tc hMerge="1" vMerge="1"/>
              </a:tr>
              <a:tr h="370850">
                <a:tc vMerge="1"/>
                <a:tc>
                  <a:txBody>
                    <a:bodyPr/>
                    <a:lstStyle/>
                    <a:p>
                      <a:pPr indent="0" lvl="0" marL="0" marR="0" rtl="0" algn="ctr">
                        <a:spcBef>
                          <a:spcPts val="0"/>
                        </a:spcBef>
                        <a:spcAft>
                          <a:spcPts val="0"/>
                        </a:spcAft>
                        <a:buNone/>
                      </a:pPr>
                      <a:r>
                        <a:rPr b="1" lang="en-IN" sz="1800" u="none" cap="none" strike="noStrike"/>
                        <a:t>Voltage V</a:t>
                      </a:r>
                      <a:r>
                        <a:rPr b="1" baseline="-25000" lang="en-IN" sz="1800" u="none" cap="none" strike="noStrike"/>
                        <a:t>1</a:t>
                      </a:r>
                      <a:r>
                        <a:rPr b="1" lang="en-IN" sz="1800" u="none" cap="none" strike="noStrike"/>
                        <a:t> (V)</a:t>
                      </a:r>
                      <a:endParaRPr b="1" sz="1800" u="none" cap="none" strike="noStrike"/>
                    </a:p>
                  </a:txBody>
                  <a:tcPr marT="45725" marB="45725" marR="91450" marL="91450"/>
                </a:tc>
                <a:tc>
                  <a:txBody>
                    <a:bodyPr/>
                    <a:lstStyle/>
                    <a:p>
                      <a:pPr indent="0" lvl="0" marL="0" marR="0" rtl="0" algn="ctr">
                        <a:spcBef>
                          <a:spcPts val="0"/>
                        </a:spcBef>
                        <a:spcAft>
                          <a:spcPts val="0"/>
                        </a:spcAft>
                        <a:buNone/>
                      </a:pPr>
                      <a:r>
                        <a:rPr b="1" lang="en-IN" sz="1800" u="none" cap="none" strike="noStrike"/>
                        <a:t>Current I</a:t>
                      </a:r>
                      <a:r>
                        <a:rPr b="1" baseline="-25000" lang="en-IN" sz="1800" u="none" cap="none" strike="noStrike"/>
                        <a:t>1</a:t>
                      </a:r>
                      <a:r>
                        <a:rPr b="1" lang="en-IN" sz="1800" u="none" cap="none" strike="noStrike"/>
                        <a:t> (A)</a:t>
                      </a:r>
                      <a:endParaRPr b="1" sz="1800" u="none" cap="none" strike="noStrike"/>
                    </a:p>
                  </a:txBody>
                  <a:tcPr marT="45725" marB="45725" marR="91450" marL="91450"/>
                </a:tc>
                <a:tc>
                  <a:txBody>
                    <a:bodyPr/>
                    <a:lstStyle/>
                    <a:p>
                      <a:pPr indent="0" lvl="0" marL="0" marR="0" rtl="0" algn="ctr">
                        <a:spcBef>
                          <a:spcPts val="0"/>
                        </a:spcBef>
                        <a:spcAft>
                          <a:spcPts val="0"/>
                        </a:spcAft>
                        <a:buNone/>
                      </a:pPr>
                      <a:r>
                        <a:rPr b="1" lang="en-IN" sz="1800" u="none" cap="none" strike="noStrike"/>
                        <a:t>Voltage V</a:t>
                      </a:r>
                      <a:r>
                        <a:rPr b="1" baseline="-25000" lang="en-IN" sz="1800" u="none" cap="none" strike="noStrike"/>
                        <a:t>2</a:t>
                      </a:r>
                      <a:r>
                        <a:rPr b="1" lang="en-IN" sz="1800" u="none" cap="none" strike="noStrike"/>
                        <a:t> (V)</a:t>
                      </a:r>
                      <a:endParaRPr b="1" sz="1800" u="none" cap="none" strike="noStrike"/>
                    </a:p>
                  </a:txBody>
                  <a:tcPr marT="45725" marB="45725" marR="91450" marL="91450"/>
                </a:tc>
                <a:tc>
                  <a:txBody>
                    <a:bodyPr/>
                    <a:lstStyle/>
                    <a:p>
                      <a:pPr indent="0" lvl="0" marL="0" marR="0" rtl="0" algn="ctr">
                        <a:spcBef>
                          <a:spcPts val="0"/>
                        </a:spcBef>
                        <a:spcAft>
                          <a:spcPts val="0"/>
                        </a:spcAft>
                        <a:buNone/>
                      </a:pPr>
                      <a:r>
                        <a:rPr b="1" lang="en-IN" sz="1800" u="none" cap="none" strike="noStrike"/>
                        <a:t>Current I</a:t>
                      </a:r>
                      <a:r>
                        <a:rPr b="1" baseline="-25000" lang="en-IN" sz="1800" u="none" cap="none" strike="noStrike"/>
                        <a:t>2</a:t>
                      </a:r>
                      <a:r>
                        <a:rPr b="1" lang="en-IN" sz="1800" u="none" cap="none" strike="noStrike"/>
                        <a:t> (A)</a:t>
                      </a:r>
                      <a:endParaRPr b="1" sz="1800" u="none" cap="none" strike="noStrike"/>
                    </a:p>
                  </a:txBody>
                  <a:tcPr marT="45725" marB="45725" marR="91450" marL="91450"/>
                </a:tc>
                <a:tc>
                  <a:txBody>
                    <a:bodyPr/>
                    <a:lstStyle/>
                    <a:p>
                      <a:pPr indent="0" lvl="0" marL="0" marR="0" rtl="0" algn="ctr">
                        <a:spcBef>
                          <a:spcPts val="0"/>
                        </a:spcBef>
                        <a:spcAft>
                          <a:spcPts val="0"/>
                        </a:spcAft>
                        <a:buNone/>
                      </a:pPr>
                      <a:r>
                        <a:rPr b="1" lang="en-IN" sz="1800" u="none" cap="none" strike="noStrike"/>
                        <a:t>Test Plate T</a:t>
                      </a:r>
                      <a:r>
                        <a:rPr b="1" baseline="-25000" lang="en-IN" sz="1800" u="none" cap="none" strike="noStrike"/>
                        <a:t>1</a:t>
                      </a:r>
                      <a:r>
                        <a:rPr b="1" lang="en-IN" sz="1800" u="none" cap="none" strike="noStrike"/>
                        <a:t> (°C)</a:t>
                      </a:r>
                      <a:endParaRPr b="1" sz="18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Calibri"/>
                        <a:buNone/>
                      </a:pPr>
                      <a:r>
                        <a:rPr b="1" lang="en-IN" sz="1800" u="none" cap="none" strike="noStrike"/>
                        <a:t>Black Plate T</a:t>
                      </a:r>
                      <a:r>
                        <a:rPr b="1" baseline="-25000" lang="en-IN" sz="1800" u="none" cap="none" strike="noStrike"/>
                        <a:t>2</a:t>
                      </a:r>
                      <a:r>
                        <a:rPr b="1" lang="en-IN" sz="1800" u="none" cap="none" strike="noStrike"/>
                        <a:t> (°C)</a:t>
                      </a:r>
                      <a:endParaRPr b="1" sz="1800" u="none" cap="none" strike="noStrike"/>
                    </a:p>
                  </a:txBody>
                  <a:tcPr marT="45725" marB="45725" marR="91450" marL="91450"/>
                </a:tc>
                <a:tc>
                  <a:txBody>
                    <a:bodyPr/>
                    <a:lstStyle/>
                    <a:p>
                      <a:pPr indent="0" lvl="0" marL="0" marR="0" rtl="0" algn="ctr">
                        <a:lnSpc>
                          <a:spcPct val="100000"/>
                        </a:lnSpc>
                        <a:spcBef>
                          <a:spcPts val="0"/>
                        </a:spcBef>
                        <a:spcAft>
                          <a:spcPts val="0"/>
                        </a:spcAft>
                        <a:buClr>
                          <a:schemeClr val="dk1"/>
                        </a:buClr>
                        <a:buSzPts val="1800"/>
                        <a:buFont typeface="Calibri"/>
                        <a:buNone/>
                      </a:pPr>
                      <a:r>
                        <a:rPr b="1" lang="en-IN" sz="1800" u="none" cap="none" strike="noStrike"/>
                        <a:t>Ambient  T</a:t>
                      </a:r>
                      <a:r>
                        <a:rPr b="1" baseline="-25000" lang="en-IN" sz="1800" u="none" cap="none" strike="noStrike"/>
                        <a:t>∞</a:t>
                      </a:r>
                      <a:r>
                        <a:rPr b="1" lang="en-IN" sz="1800" u="none" cap="none" strike="noStrike"/>
                        <a:t> (°C)</a:t>
                      </a:r>
                      <a:endParaRPr b="1" sz="1800" u="none" cap="none" strike="noStrike"/>
                    </a:p>
                  </a:txBody>
                  <a:tcPr marT="45725" marB="45725" marR="91450" marL="91450"/>
                </a:tc>
              </a:tr>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2021-02-28T13:27:25Z</dcterms:created>
  <dc:creator>LENOVO</dc:creator>
</cp:coreProperties>
</file>