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47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17" roundtripDataSignature="AMtx7mhDezDtXi+xUVDNZY88gtu0cjjpm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82964CB-68C3-4925-B891-25005AD8E81E}">
  <a:tblStyle styleId="{082964CB-68C3-4925-B891-25005AD8E81E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47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customschemas.google.com/relationships/presentationmetadata" Target="metadata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I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1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2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5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2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ctrTitle"/>
          </p:nvPr>
        </p:nvSpPr>
        <p:spPr>
          <a:xfrm>
            <a:off x="684213" y="1125538"/>
            <a:ext cx="7772400" cy="1798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lang="en-IN" sz="3600"/>
            </a:br>
            <a:r>
              <a:rPr lang="en-IN" sz="3600"/>
              <a:t>Computer Programming</a:t>
            </a:r>
            <a:br>
              <a:rPr lang="en-IN" sz="3600"/>
            </a:br>
            <a:r>
              <a:rPr lang="en-IN" sz="3600"/>
              <a:t>Session: 2020-21</a:t>
            </a:r>
            <a:br>
              <a:rPr lang="en-IN" sz="3600"/>
            </a:br>
            <a:r>
              <a:rPr lang="en-IN" sz="3600"/>
              <a:t>Semester: 2nd </a:t>
            </a:r>
            <a:endParaRPr/>
          </a:p>
        </p:txBody>
      </p:sp>
      <p:sp>
        <p:nvSpPr>
          <p:cNvPr id="89" name="Google Shape;89;p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IN">
                <a:solidFill>
                  <a:schemeClr val="dk1"/>
                </a:solidFill>
              </a:rPr>
              <a:t>Operators in C </a:t>
            </a:r>
            <a:endParaRPr/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IN">
                <a:solidFill>
                  <a:schemeClr val="dk1"/>
                </a:solidFill>
              </a:rPr>
              <a:t>Part III</a:t>
            </a:r>
            <a:endParaRPr/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IN">
                <a:solidFill>
                  <a:schemeClr val="dk1"/>
                </a:solidFill>
              </a:rPr>
              <a:t>Achintya Mukhopadhyay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0"/>
          <p:cNvSpPr txBox="1"/>
          <p:nvPr>
            <p:ph type="title"/>
          </p:nvPr>
        </p:nvSpPr>
        <p:spPr>
          <a:xfrm>
            <a:off x="0" y="0"/>
            <a:ext cx="8229600" cy="5111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/>
              <a:t>Illustration</a:t>
            </a:r>
            <a:endParaRPr sz="3600"/>
          </a:p>
        </p:txBody>
      </p:sp>
      <p:sp>
        <p:nvSpPr>
          <p:cNvPr id="150" name="Google Shape;150;p10"/>
          <p:cNvSpPr txBox="1"/>
          <p:nvPr>
            <p:ph idx="1" type="body"/>
          </p:nvPr>
        </p:nvSpPr>
        <p:spPr>
          <a:xfrm>
            <a:off x="457200" y="571480"/>
            <a:ext cx="8229600" cy="60007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c  +=  (a &gt; 0 &amp;&amp; a &lt;= 10) ? ++a : a/b;</a:t>
            </a:r>
            <a:endParaRPr/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en-IN" sz="2000"/>
              <a:t>Step1:  Evaluate a &gt; 0 &amp;&amp; a &lt;= 10</a:t>
            </a:r>
            <a:endParaRPr/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en-IN" sz="2000"/>
              <a:t>Step 2: Evaluate ++a or a/b </a:t>
            </a:r>
            <a:endParaRPr/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en-IN" sz="2000"/>
              <a:t>Step 3: Assignment (+=) is carried out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/>
          <p:nvPr>
            <p:ph type="title"/>
          </p:nvPr>
        </p:nvSpPr>
        <p:spPr>
          <a:xfrm>
            <a:off x="0" y="0"/>
            <a:ext cx="8229600" cy="428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/>
              <a:t>Relational Operators</a:t>
            </a:r>
            <a:endParaRPr sz="3600"/>
          </a:p>
        </p:txBody>
      </p:sp>
      <p:sp>
        <p:nvSpPr>
          <p:cNvPr id="95" name="Google Shape;95;p2"/>
          <p:cNvSpPr txBox="1"/>
          <p:nvPr>
            <p:ph idx="1" type="body"/>
          </p:nvPr>
        </p:nvSpPr>
        <p:spPr>
          <a:xfrm>
            <a:off x="0" y="357166"/>
            <a:ext cx="9144000" cy="6143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Four relational operators in C</a:t>
            </a:r>
            <a:endParaRPr/>
          </a:p>
          <a:p>
            <a:pPr indent="-158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  <a:p>
            <a:pPr indent="-158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  <a:p>
            <a:pPr indent="-158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  <a:p>
            <a:pPr indent="-158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  <a:p>
            <a:pPr indent="-158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en-IN" sz="2000"/>
              <a:t>Left to right associativity for operators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Two equality operators in C</a:t>
            </a:r>
            <a:endParaRPr/>
          </a:p>
          <a:p>
            <a:pPr indent="-158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  <a:p>
            <a:pPr indent="-158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  <a:p>
            <a:pPr indent="-158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en-IN" sz="2000"/>
              <a:t>Left to right associativity</a:t>
            </a:r>
            <a:endParaRPr sz="2000"/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en-IN" sz="2000"/>
              <a:t>Lower order of precedence than relational operators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Six operators used to form logical expressions</a:t>
            </a:r>
            <a:endParaRPr/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en-IN" sz="2000"/>
              <a:t>Represent conditions that are either true or false</a:t>
            </a:r>
            <a:endParaRPr/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en-IN" sz="2000"/>
              <a:t>Resulting expressions will be of type integer, </a:t>
            </a:r>
            <a:endParaRPr/>
          </a:p>
          <a:p>
            <a:pPr indent="-228600" lvl="2" marL="1143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i="1" lang="en-IN" sz="1800"/>
              <a:t>True is represented by the integer value 1 and False is represented by the value 0.</a:t>
            </a:r>
            <a:endParaRPr sz="1800"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</p:txBody>
      </p:sp>
      <p:graphicFrame>
        <p:nvGraphicFramePr>
          <p:cNvPr id="96" name="Google Shape;96;p2"/>
          <p:cNvGraphicFramePr/>
          <p:nvPr/>
        </p:nvGraphicFramePr>
        <p:xfrm>
          <a:off x="1428728" y="78898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{082964CB-68C3-4925-B891-25005AD8E81E}</a:tableStyleId>
              </a:tblPr>
              <a:tblGrid>
                <a:gridCol w="3048000"/>
                <a:gridCol w="30480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Operator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Meaning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&lt;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Less than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&lt;=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Less than or equal to 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&gt;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Greater than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&gt;=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Greater than or equal to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graphicFrame>
        <p:nvGraphicFramePr>
          <p:cNvPr id="97" name="Google Shape;97;p2"/>
          <p:cNvGraphicFramePr/>
          <p:nvPr/>
        </p:nvGraphicFramePr>
        <p:xfrm>
          <a:off x="1357290" y="3429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{082964CB-68C3-4925-B891-25005AD8E81E}</a:tableStyleId>
              </a:tblPr>
              <a:tblGrid>
                <a:gridCol w="3048000"/>
                <a:gridCol w="30480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Operator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Meaning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==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Equal to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!=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Not equal to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/>
          <p:nvPr>
            <p:ph type="title"/>
          </p:nvPr>
        </p:nvSpPr>
        <p:spPr>
          <a:xfrm>
            <a:off x="0" y="0"/>
            <a:ext cx="8229600" cy="428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/>
              <a:t>Illustrations</a:t>
            </a:r>
            <a:endParaRPr sz="3600"/>
          </a:p>
        </p:txBody>
      </p:sp>
      <p:graphicFrame>
        <p:nvGraphicFramePr>
          <p:cNvPr id="103" name="Google Shape;103;p3"/>
          <p:cNvGraphicFramePr/>
          <p:nvPr/>
        </p:nvGraphicFramePr>
        <p:xfrm>
          <a:off x="142844" y="207167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{082964CB-68C3-4925-B891-25005AD8E81E}</a:tableStyleId>
              </a:tblPr>
              <a:tblGrid>
                <a:gridCol w="2952775"/>
                <a:gridCol w="2952775"/>
                <a:gridCol w="2952775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int  i=1, j=2, k=3;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Exprerssion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Interpretation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Value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IN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 &lt; j</a:t>
                      </a:r>
                      <a:endParaRPr b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True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(1+j) &gt;= k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True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(j+k)&gt;(i+5)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False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k != 3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False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j == 2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True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 txBox="1"/>
          <p:nvPr>
            <p:ph type="title"/>
          </p:nvPr>
        </p:nvSpPr>
        <p:spPr>
          <a:xfrm>
            <a:off x="0" y="0"/>
            <a:ext cx="8229600" cy="428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/>
              <a:t>Logical Operators</a:t>
            </a:r>
            <a:endParaRPr sz="3600"/>
          </a:p>
        </p:txBody>
      </p:sp>
      <p:sp>
        <p:nvSpPr>
          <p:cNvPr id="109" name="Google Shape;109;p4"/>
          <p:cNvSpPr txBox="1"/>
          <p:nvPr>
            <p:ph idx="1" type="body"/>
          </p:nvPr>
        </p:nvSpPr>
        <p:spPr>
          <a:xfrm>
            <a:off x="0" y="571480"/>
            <a:ext cx="9144000" cy="6143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Two logical operators in C (also called logical connectors)</a:t>
            </a:r>
            <a:endParaRPr/>
          </a:p>
          <a:p>
            <a:pPr indent="-158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  <a:p>
            <a:pPr indent="-158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  <a:p>
            <a:pPr indent="-158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en-IN" sz="2000"/>
              <a:t>Called </a:t>
            </a:r>
            <a:r>
              <a:rPr i="1" lang="en-IN" sz="2000"/>
              <a:t>logical and</a:t>
            </a:r>
            <a:r>
              <a:rPr lang="en-IN" sz="2000"/>
              <a:t> and </a:t>
            </a:r>
            <a:r>
              <a:rPr i="1" lang="en-IN" sz="2000"/>
              <a:t>logical or</a:t>
            </a:r>
            <a:endParaRPr/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i="1" lang="en-IN" sz="2000"/>
              <a:t>Logical and </a:t>
            </a:r>
            <a:r>
              <a:rPr lang="en-IN" sz="2000"/>
              <a:t>has higher precedence than </a:t>
            </a:r>
            <a:r>
              <a:rPr i="1" lang="en-IN" sz="2000"/>
              <a:t>logical or</a:t>
            </a:r>
            <a:endParaRPr/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en-IN" sz="2000"/>
              <a:t>Both have lower precedence than equality operators</a:t>
            </a:r>
            <a:endParaRPr/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en-IN" sz="2000"/>
              <a:t>Left to right connectivity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Also a unary operator in C called </a:t>
            </a:r>
            <a:r>
              <a:rPr i="1" lang="en-IN" sz="2400"/>
              <a:t>logical not </a:t>
            </a:r>
            <a:r>
              <a:rPr lang="en-IN" sz="2400"/>
              <a:t>or</a:t>
            </a:r>
            <a:r>
              <a:rPr i="1" lang="en-IN" sz="2400"/>
              <a:t> logical negation </a:t>
            </a:r>
            <a:endParaRPr/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en-IN" sz="2000"/>
              <a:t>Negates the value of a logical expression (Causes an originally true expression to become false and vice versa)</a:t>
            </a:r>
            <a:endParaRPr/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</p:txBody>
      </p:sp>
      <p:graphicFrame>
        <p:nvGraphicFramePr>
          <p:cNvPr id="110" name="Google Shape;110;p4"/>
          <p:cNvGraphicFramePr/>
          <p:nvPr/>
        </p:nvGraphicFramePr>
        <p:xfrm>
          <a:off x="1428728" y="104298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{082964CB-68C3-4925-B891-25005AD8E81E}</a:tableStyleId>
              </a:tblPr>
              <a:tblGrid>
                <a:gridCol w="3048000"/>
                <a:gridCol w="3048000"/>
              </a:tblGrid>
              <a:tr h="2286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Operator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Meaning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&amp;&amp;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and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||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or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 txBox="1"/>
          <p:nvPr>
            <p:ph type="title"/>
          </p:nvPr>
        </p:nvSpPr>
        <p:spPr>
          <a:xfrm>
            <a:off x="0" y="0"/>
            <a:ext cx="8229600" cy="5111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/>
              <a:t>Logical OR, Logical AND, Logical NOT</a:t>
            </a:r>
            <a:endParaRPr sz="3600"/>
          </a:p>
        </p:txBody>
      </p:sp>
      <p:graphicFrame>
        <p:nvGraphicFramePr>
          <p:cNvPr id="116" name="Google Shape;116;p5"/>
          <p:cNvGraphicFramePr/>
          <p:nvPr/>
        </p:nvGraphicFramePr>
        <p:xfrm>
          <a:off x="357158" y="57148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{082964CB-68C3-4925-B891-25005AD8E81E}</a:tableStyleId>
              </a:tblPr>
              <a:tblGrid>
                <a:gridCol w="2824175"/>
                <a:gridCol w="2824175"/>
                <a:gridCol w="2824175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-IN" sz="1800" u="none" cap="none" strike="noStrike"/>
                        <a:t>expression 1 </a:t>
                      </a:r>
                      <a:r>
                        <a:rPr i="0" lang="en-IN" sz="1800" u="none" cap="none" strike="noStrike"/>
                        <a:t>||</a:t>
                      </a:r>
                      <a:r>
                        <a:rPr i="1" lang="en-IN" sz="1800" u="none" cap="none" strike="noStrike"/>
                        <a:t> expression 2</a:t>
                      </a:r>
                      <a:endParaRPr i="1" sz="1800" u="none" cap="none" strike="noStrike"/>
                    </a:p>
                  </a:txBody>
                  <a:tcPr marT="45725" marB="45725" marR="91450" marL="91450"/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expression 1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IN" sz="1800" u="none" cap="none" strike="noStrike"/>
                        <a:t>expression 2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expression 1 || expression 2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TRUE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TRUE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TRUE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TRUE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FALSE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TRUE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FALSE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TRUE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TRUE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FALSE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FALSE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FALSE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graphicFrame>
        <p:nvGraphicFramePr>
          <p:cNvPr id="117" name="Google Shape;117;p5"/>
          <p:cNvGraphicFramePr/>
          <p:nvPr/>
        </p:nvGraphicFramePr>
        <p:xfrm>
          <a:off x="357158" y="285749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{082964CB-68C3-4925-B891-25005AD8E81E}</a:tableStyleId>
              </a:tblPr>
              <a:tblGrid>
                <a:gridCol w="2824175"/>
                <a:gridCol w="2824175"/>
                <a:gridCol w="2824175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-IN" sz="1800" u="none" cap="none" strike="noStrike"/>
                        <a:t>expression 1 </a:t>
                      </a:r>
                      <a:r>
                        <a:rPr i="0" lang="en-IN" sz="1800" u="none" cap="none" strike="noStrike"/>
                        <a:t>&amp;&amp;</a:t>
                      </a:r>
                      <a:r>
                        <a:rPr i="1" lang="en-IN" sz="1800" u="none" cap="none" strike="noStrike"/>
                        <a:t> expression 2</a:t>
                      </a:r>
                      <a:endParaRPr i="1" sz="1800" u="none" cap="none" strike="noStrike"/>
                    </a:p>
                  </a:txBody>
                  <a:tcPr marT="45725" marB="45725" marR="91450" marL="91450"/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expression 1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IN" sz="1800" u="none" cap="none" strike="noStrike"/>
                        <a:t>expression 2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expression 1 || expression 2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TRUE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TRUE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TRUE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TRUE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FALSE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FALSE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FALSE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TRUE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FALSE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FALSE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FALSE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FALSE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graphicFrame>
        <p:nvGraphicFramePr>
          <p:cNvPr id="118" name="Google Shape;118;p5"/>
          <p:cNvGraphicFramePr/>
          <p:nvPr/>
        </p:nvGraphicFramePr>
        <p:xfrm>
          <a:off x="357158" y="514351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{082964CB-68C3-4925-B891-25005AD8E81E}</a:tableStyleId>
              </a:tblPr>
              <a:tblGrid>
                <a:gridCol w="4236250"/>
                <a:gridCol w="4236250"/>
              </a:tblGrid>
              <a:tr h="370850"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-IN" sz="1800" u="none" cap="none" strike="noStrike"/>
                        <a:t>!expression</a:t>
                      </a:r>
                      <a:endParaRPr i="1" sz="1800" u="none" cap="none" strike="noStrike"/>
                    </a:p>
                  </a:txBody>
                  <a:tcPr marT="45725" marB="45725" marR="91450" marL="91450"/>
                </a:tc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expression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!expression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TRUE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FALSE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FALSE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TRUE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"/>
          <p:cNvSpPr txBox="1"/>
          <p:nvPr>
            <p:ph type="title"/>
          </p:nvPr>
        </p:nvSpPr>
        <p:spPr>
          <a:xfrm>
            <a:off x="0" y="0"/>
            <a:ext cx="8229600" cy="428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/>
              <a:t>Illustrations</a:t>
            </a:r>
            <a:endParaRPr sz="3600"/>
          </a:p>
        </p:txBody>
      </p:sp>
      <p:graphicFrame>
        <p:nvGraphicFramePr>
          <p:cNvPr id="125" name="Google Shape;125;p6"/>
          <p:cNvGraphicFramePr/>
          <p:nvPr/>
        </p:nvGraphicFramePr>
        <p:xfrm>
          <a:off x="142844" y="114298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{082964CB-68C3-4925-B891-25005AD8E81E}</a:tableStyleId>
              </a:tblPr>
              <a:tblGrid>
                <a:gridCol w="2952775"/>
                <a:gridCol w="2952775"/>
                <a:gridCol w="2952775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int  i=7; float f=5.5; char c=‘w’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Exprerssion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Interpretation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Value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lang="en-IN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(i &gt;= 6) &amp;&amp; (c == ' w ' )</a:t>
                      </a:r>
                      <a:endParaRPr b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lang="en-IN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</a:t>
                      </a:r>
                      <a:r>
                        <a:rPr b="0" lang="en-IN" sz="18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True               True</a:t>
                      </a:r>
                      <a:endParaRPr b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True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lang="en-IN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(i &gt;= 6) || (c == 119)</a:t>
                      </a:r>
                      <a:endParaRPr/>
                    </a:p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lang="en-IN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</a:t>
                      </a:r>
                      <a:r>
                        <a:rPr b="0" lang="en-IN" sz="18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True             True</a:t>
                      </a:r>
                      <a:endParaRPr b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True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(f&lt;11) &amp;&amp; (i&gt;100)</a:t>
                      </a:r>
                      <a:endParaRPr/>
                    </a:p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             </a:t>
                      </a:r>
                      <a:r>
                        <a:rPr lang="en-IN" sz="1800" u="none" cap="none" strike="noStrike">
                          <a:solidFill>
                            <a:srgbClr val="FF0000"/>
                          </a:solidFill>
                        </a:rPr>
                        <a:t>True            False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False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(c != ‘p’)||((i+f)&lt;=10)</a:t>
                      </a:r>
                      <a:endParaRPr/>
                    </a:p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              </a:t>
                      </a:r>
                      <a:r>
                        <a:rPr lang="en-IN" sz="1800" u="none" cap="none" strike="noStrike">
                          <a:solidFill>
                            <a:srgbClr val="FF0000"/>
                          </a:solidFill>
                        </a:rPr>
                        <a:t>True             False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True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!</a:t>
                      </a:r>
                      <a:r>
                        <a:rPr lang="en-IN" sz="1800" u="sng" cap="none" strike="noStrike"/>
                        <a:t>(f&lt;5)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  </a:t>
                      </a:r>
                      <a:r>
                        <a:rPr lang="en-IN" sz="1800" u="none" cap="none" strike="noStrike">
                          <a:solidFill>
                            <a:srgbClr val="FF0000"/>
                          </a:solidFill>
                        </a:rPr>
                        <a:t>False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True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!</a:t>
                      </a:r>
                      <a:r>
                        <a:rPr lang="en-IN" sz="1800" u="sng" cap="none" strike="noStrike"/>
                        <a:t>(i&gt;(f+1))</a:t>
                      </a:r>
                      <a:endParaRPr b="0" sz="1800" u="none" cap="none" strike="noStrike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IN" sz="1800" u="none" cap="none" strike="noStrike">
                          <a:solidFill>
                            <a:srgbClr val="FF0000"/>
                          </a:solidFill>
                        </a:rPr>
                        <a:t>True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False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"/>
          <p:cNvSpPr txBox="1"/>
          <p:nvPr>
            <p:ph type="title"/>
          </p:nvPr>
        </p:nvSpPr>
        <p:spPr>
          <a:xfrm>
            <a:off x="0" y="0"/>
            <a:ext cx="8229600" cy="5111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/>
              <a:t>Complex Logical Expressions</a:t>
            </a:r>
            <a:endParaRPr sz="3600"/>
          </a:p>
        </p:txBody>
      </p:sp>
      <p:sp>
        <p:nvSpPr>
          <p:cNvPr id="131" name="Google Shape;131;p7"/>
          <p:cNvSpPr txBox="1"/>
          <p:nvPr>
            <p:ph idx="1" type="body"/>
          </p:nvPr>
        </p:nvSpPr>
        <p:spPr>
          <a:xfrm>
            <a:off x="457200" y="642918"/>
            <a:ext cx="8472518" cy="5483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Complex logical expressions consist of individual logical expressions joined together by the logical operators &amp;&amp; and ||</a:t>
            </a:r>
            <a:endParaRPr/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en-IN" sz="2000"/>
              <a:t> Evaluated left to right, but only until the overall true/false value has been established.</a:t>
            </a:r>
            <a:endParaRPr/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en-IN" sz="2000"/>
              <a:t>A complex logical expression will not be evaluated in its entirety if its value can be established from its constituent operands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Example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</p:txBody>
      </p:sp>
      <p:graphicFrame>
        <p:nvGraphicFramePr>
          <p:cNvPr id="132" name="Google Shape;132;p7"/>
          <p:cNvGraphicFramePr/>
          <p:nvPr/>
        </p:nvGraphicFramePr>
        <p:xfrm>
          <a:off x="428596" y="350043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{082964CB-68C3-4925-B891-25005AD8E81E}</a:tableStyleId>
              </a:tblPr>
              <a:tblGrid>
                <a:gridCol w="2571775"/>
                <a:gridCol w="1857400"/>
                <a:gridCol w="749625"/>
                <a:gridCol w="2214575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int  i=7; float f=5.5; char c=‘w’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 hMerge="1"/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Exprerssion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Interpretation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Value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lang="en-IN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(i &gt;= 6) &amp;&amp; (c == ' w ' )</a:t>
                      </a:r>
                      <a:endParaRPr b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lang="en-IN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</a:t>
                      </a:r>
                      <a:r>
                        <a:rPr b="0" lang="en-IN" sz="18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True               True</a:t>
                      </a:r>
                      <a:endParaRPr b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True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Both expressions evaluated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lang="en-IN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(i &gt;= 6) || (c == 119)</a:t>
                      </a:r>
                      <a:endParaRPr/>
                    </a:p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lang="en-IN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</a:t>
                      </a:r>
                      <a:r>
                        <a:rPr b="0" lang="en-IN" sz="18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True             True</a:t>
                      </a:r>
                      <a:endParaRPr b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True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Only first expression evaluated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 (i&gt;100) &amp;&amp; (f&lt;11)</a:t>
                      </a:r>
                      <a:endParaRPr/>
                    </a:p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        </a:t>
                      </a:r>
                      <a:r>
                        <a:rPr lang="en-IN" sz="1800" u="none" cap="none" strike="noStrike">
                          <a:solidFill>
                            <a:srgbClr val="FF0000"/>
                          </a:solidFill>
                        </a:rPr>
                        <a:t>False            True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False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800" u="none" cap="none" strike="noStrike"/>
                        <a:t>Only first expression evaluated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"/>
          <p:cNvSpPr txBox="1"/>
          <p:nvPr>
            <p:ph type="title"/>
          </p:nvPr>
        </p:nvSpPr>
        <p:spPr>
          <a:xfrm>
            <a:off x="214282" y="142852"/>
            <a:ext cx="8229600" cy="571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/>
              <a:t>Conditional Operators</a:t>
            </a:r>
            <a:endParaRPr sz="3600"/>
          </a:p>
        </p:txBody>
      </p:sp>
      <p:sp>
        <p:nvSpPr>
          <p:cNvPr id="138" name="Google Shape;138;p8"/>
          <p:cNvSpPr txBox="1"/>
          <p:nvPr>
            <p:ph idx="1" type="body"/>
          </p:nvPr>
        </p:nvSpPr>
        <p:spPr>
          <a:xfrm>
            <a:off x="457200" y="714356"/>
            <a:ext cx="8229600" cy="60007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Simple conditional operations can be carried out with the </a:t>
            </a:r>
            <a:r>
              <a:rPr b="1" i="1" lang="en-IN" sz="2400"/>
              <a:t>conditional operator</a:t>
            </a:r>
            <a:endParaRPr/>
          </a:p>
          <a:p>
            <a:pPr indent="-285750" lvl="1" marL="74295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IN" sz="2400"/>
              <a:t>An expression that makes use of the conditional operator is called a conditional expression</a:t>
            </a:r>
            <a:endParaRPr sz="2400"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The syntax is </a:t>
            </a:r>
            <a:endParaRPr/>
          </a:p>
          <a:p>
            <a:pPr indent="-342900" lvl="0" marL="342900" rtl="0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IN" sz="2400"/>
              <a:t>expression 1?expression 2:expression3</a:t>
            </a:r>
            <a:endParaRPr/>
          </a:p>
          <a:p>
            <a:pPr indent="-285750" lvl="1" marL="742950" rtl="0" algn="just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en-IN" sz="2000"/>
              <a:t>First expression 1 is evaluated</a:t>
            </a:r>
            <a:endParaRPr/>
          </a:p>
          <a:p>
            <a:pPr indent="-285750" lvl="1" marL="742950" rtl="0" algn="just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en-IN" sz="2000"/>
              <a:t>If expression 1 is true (i.e., its value is not 0), expression 2 is evaluated and it becomes the value of the conditional expression</a:t>
            </a:r>
            <a:endParaRPr/>
          </a:p>
          <a:p>
            <a:pPr indent="-285750" lvl="1" marL="742950" rtl="0" algn="just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en-IN" sz="2000"/>
              <a:t>If expression 1 is false (i.e., its value is 0), expression 3 is evaluated and it becomes the value of the conditional expression</a:t>
            </a:r>
            <a:endParaRPr sz="2000"/>
          </a:p>
          <a:p>
            <a:pPr indent="-342900" lvl="0" marL="342900" rtl="0" algn="just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Example</a:t>
            </a:r>
            <a:endParaRPr/>
          </a:p>
          <a:p>
            <a:pPr indent="-342900" lvl="0" marL="342900" rtl="0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IN" sz="2400"/>
              <a:t>min =(a&lt;b)?a:b;</a:t>
            </a:r>
            <a:endParaRPr/>
          </a:p>
          <a:p>
            <a:pPr indent="-342900" lvl="0" marL="342900" rtl="0" algn="just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The above statement finds the minimum of two numbers a and b. If a&lt;b, min = a else min = b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9"/>
          <p:cNvSpPr txBox="1"/>
          <p:nvPr>
            <p:ph type="title"/>
          </p:nvPr>
        </p:nvSpPr>
        <p:spPr>
          <a:xfrm>
            <a:off x="0" y="0"/>
            <a:ext cx="8229600" cy="5000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/>
              <a:t>Order of Precedence</a:t>
            </a:r>
            <a:endParaRPr sz="3600"/>
          </a:p>
        </p:txBody>
      </p:sp>
      <p:pic>
        <p:nvPicPr>
          <p:cNvPr id="144" name="Google Shape;144;p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4313" y="2048291"/>
            <a:ext cx="8715375" cy="29757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2013-01-07T03:21:23Z</dcterms:created>
  <dc:creator>User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