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70456-9154-4AED-830D-F90BF7D77D14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7206-66C8-4351-89C3-EAA004CA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006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70456-9154-4AED-830D-F90BF7D77D14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7206-66C8-4351-89C3-EAA004CA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034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70456-9154-4AED-830D-F90BF7D77D14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7206-66C8-4351-89C3-EAA004CA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244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70456-9154-4AED-830D-F90BF7D77D14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7206-66C8-4351-89C3-EAA004CA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672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70456-9154-4AED-830D-F90BF7D77D14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7206-66C8-4351-89C3-EAA004CA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050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70456-9154-4AED-830D-F90BF7D77D14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7206-66C8-4351-89C3-EAA004CA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643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70456-9154-4AED-830D-F90BF7D77D14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7206-66C8-4351-89C3-EAA004CA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995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70456-9154-4AED-830D-F90BF7D77D14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7206-66C8-4351-89C3-EAA004CA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823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70456-9154-4AED-830D-F90BF7D77D14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7206-66C8-4351-89C3-EAA004CA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979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70456-9154-4AED-830D-F90BF7D77D14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7206-66C8-4351-89C3-EAA004CA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243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70456-9154-4AED-830D-F90BF7D77D14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37206-66C8-4351-89C3-EAA004CA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589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70456-9154-4AED-830D-F90BF7D77D14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37206-66C8-4351-89C3-EAA004CA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26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tif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Antenna Array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66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1000"/>
            <a:ext cx="3528024" cy="2895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228109"/>
            <a:ext cx="5032746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217" y="1066800"/>
            <a:ext cx="4329112" cy="1856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8851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opperplate Gothic Bold" pitchFamily="34" charset="0"/>
              </a:rPr>
              <a:t>Development in Slotted Array Antenna</a:t>
            </a:r>
          </a:p>
        </p:txBody>
      </p:sp>
      <p:pic>
        <p:nvPicPr>
          <p:cNvPr id="4" name="Picture 66" descr="IMG_619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447800"/>
            <a:ext cx="3276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http://www.sameercal.org/images/linear_slo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1447800"/>
            <a:ext cx="2667000" cy="1384788"/>
          </a:xfrm>
          <a:prstGeom prst="rect">
            <a:avLst/>
          </a:prstGeom>
          <a:noFill/>
        </p:spPr>
      </p:pic>
      <p:pic>
        <p:nvPicPr>
          <p:cNvPr id="6" name="Picture 5" descr="antenna_fi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1447800"/>
            <a:ext cx="2362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IMG_6167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2971800"/>
            <a:ext cx="4495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IMG_820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" y="4800600"/>
            <a:ext cx="2336800" cy="1752600"/>
          </a:xfrm>
          <a:prstGeom prst="rect">
            <a:avLst/>
          </a:prstGeom>
        </p:spPr>
      </p:pic>
      <p:pic>
        <p:nvPicPr>
          <p:cNvPr id="22530" name="Picture 2" descr="C:\Users\Sayan\Desktop\crossslot\strc.t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43200" y="4800600"/>
            <a:ext cx="2743200" cy="1676400"/>
          </a:xfrm>
          <a:prstGeom prst="rect">
            <a:avLst/>
          </a:prstGeom>
          <a:noFill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34000" y="3200400"/>
            <a:ext cx="254317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1" descr="DSC0555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91200" y="4876800"/>
            <a:ext cx="2744461" cy="137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23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Monopulse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RADAR in Light Combat Aircraft (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Tejas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iaf-set-to-fly-indigenous-fighter-tejas-after-initial-operational-clearance_1912130138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600200"/>
            <a:ext cx="2895600" cy="1930400"/>
          </a:xfrm>
          <a:prstGeom prst="rect">
            <a:avLst/>
          </a:prstGeom>
        </p:spPr>
      </p:pic>
      <p:sp>
        <p:nvSpPr>
          <p:cNvPr id="6" name="Down Arrow 5"/>
          <p:cNvSpPr/>
          <p:nvPr/>
        </p:nvSpPr>
        <p:spPr>
          <a:xfrm rot="16774598">
            <a:off x="3291101" y="1830329"/>
            <a:ext cx="232925" cy="820293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hack_radar_aci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1600200"/>
            <a:ext cx="2695510" cy="1981200"/>
          </a:xfrm>
          <a:prstGeom prst="rect">
            <a:avLst/>
          </a:prstGeom>
        </p:spPr>
      </p:pic>
      <p:pic>
        <p:nvPicPr>
          <p:cNvPr id="8" name="Picture 7" descr="DSC05295-79547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200" y="4114800"/>
            <a:ext cx="3505200" cy="2337530"/>
          </a:xfrm>
          <a:prstGeom prst="rect">
            <a:avLst/>
          </a:prstGeom>
        </p:spPr>
      </p:pic>
      <p:sp>
        <p:nvSpPr>
          <p:cNvPr id="9" name="Down Arrow 8"/>
          <p:cNvSpPr/>
          <p:nvPr/>
        </p:nvSpPr>
        <p:spPr>
          <a:xfrm>
            <a:off x="5334000" y="2819400"/>
            <a:ext cx="228600" cy="1524000"/>
          </a:xfrm>
          <a:prstGeom prst="downArrow">
            <a:avLst/>
          </a:prstGeom>
          <a:solidFill>
            <a:srgbClr val="FFFF0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IMG_107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4419600"/>
            <a:ext cx="2540000" cy="1905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81000" y="3657600"/>
            <a:ext cx="4871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Slotted array antenna at X band in LCA MMR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269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Shuttle RADAR Topographic Mission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1509494"/>
            <a:ext cx="3940174" cy="2300506"/>
          </a:xfrm>
          <a:prstGeom prst="rect">
            <a:avLst/>
          </a:prstGeom>
          <a:noFill/>
          <a:ln w="19050" algn="ctr">
            <a:noFill/>
            <a:miter lim="800000"/>
            <a:headEnd/>
            <a:tailEnd type="none" w="med" len="lg"/>
          </a:ln>
          <a:effectLst/>
        </p:spPr>
      </p:pic>
      <p:pic>
        <p:nvPicPr>
          <p:cNvPr id="5" name="Picture 4" descr="53_imgful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524000"/>
            <a:ext cx="3164364" cy="2286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81001" y="3810000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 Band (5GHz) Slotted array for Satellite Reception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4495800" y="3810000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X Band (9.6GHz) Slotted array for Topographic SAR</a:t>
            </a:r>
            <a:endParaRPr lang="en-US" sz="14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1800" y="4343400"/>
            <a:ext cx="3200400" cy="218225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895601" y="6096000"/>
            <a:ext cx="3352799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de-DE" sz="1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MESSENGER (MErcury Surface, Space ENvironment, GEochemistry and Ranging)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960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943600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Advantages</a:t>
            </a:r>
          </a:p>
          <a:p>
            <a:r>
              <a:rPr lang="en-US" dirty="0"/>
              <a:t>The following are the advantages of using antenna arrays −</a:t>
            </a:r>
          </a:p>
          <a:p>
            <a:r>
              <a:rPr lang="en-US" dirty="0"/>
              <a:t>The signal strength increases</a:t>
            </a:r>
          </a:p>
          <a:p>
            <a:r>
              <a:rPr lang="en-US" dirty="0"/>
              <a:t>High directivity is obtained</a:t>
            </a:r>
          </a:p>
          <a:p>
            <a:r>
              <a:rPr lang="en-US" dirty="0"/>
              <a:t>Minor lobes are reduced much</a:t>
            </a:r>
          </a:p>
          <a:p>
            <a:r>
              <a:rPr lang="en-US" dirty="0"/>
              <a:t>High Signal-to-noise ratio is achieved</a:t>
            </a:r>
          </a:p>
          <a:p>
            <a:r>
              <a:rPr lang="en-US" dirty="0"/>
              <a:t>High gain is obtained</a:t>
            </a:r>
          </a:p>
          <a:p>
            <a:r>
              <a:rPr lang="en-US" dirty="0"/>
              <a:t>Power wastage is reduced</a:t>
            </a:r>
          </a:p>
          <a:p>
            <a:r>
              <a:rPr lang="en-US" dirty="0"/>
              <a:t>Better performance is obtained</a:t>
            </a:r>
          </a:p>
          <a:p>
            <a:r>
              <a:rPr lang="en-US" b="1" dirty="0"/>
              <a:t>Disadvantages</a:t>
            </a:r>
          </a:p>
          <a:p>
            <a:r>
              <a:rPr lang="en-US" dirty="0"/>
              <a:t>The following are the disadvantages of array antennas −</a:t>
            </a:r>
          </a:p>
          <a:p>
            <a:r>
              <a:rPr lang="en-US" dirty="0"/>
              <a:t>Resistive losses are increased</a:t>
            </a:r>
          </a:p>
          <a:p>
            <a:r>
              <a:rPr lang="en-US" dirty="0"/>
              <a:t>Mounting and maintenance is difficult</a:t>
            </a:r>
          </a:p>
          <a:p>
            <a:r>
              <a:rPr lang="en-US" dirty="0"/>
              <a:t>Huge external space is required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526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7696200" cy="3078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 descr="Antenna Array: Broadside, End-fire, Collinear, Parasitic Array -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459480"/>
            <a:ext cx="6400800" cy="3005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File:Collinear folded dipole antenna array.jpg - Wikimedia Comm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208" y="2667000"/>
            <a:ext cx="1359937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477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523367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429000"/>
            <a:ext cx="5692986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5651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33400"/>
            <a:ext cx="733126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05400" y="2209800"/>
            <a:ext cx="1591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Resonant array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00400" y="5715000"/>
            <a:ext cx="2140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Travelling wave array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00800" y="1600200"/>
            <a:ext cx="1321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Short circuit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001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04800"/>
            <a:ext cx="7141877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2" y="3429000"/>
            <a:ext cx="6086475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7373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/>
          <a:lstStyle/>
          <a:p>
            <a:r>
              <a:rPr lang="en-US" dirty="0" smtClean="0"/>
              <a:t>Each element will have an amplitude called excitation amplitude ; got from source</a:t>
            </a:r>
          </a:p>
          <a:p>
            <a:r>
              <a:rPr lang="en-US" dirty="0" smtClean="0"/>
              <a:t>Each element have phase relative to source</a:t>
            </a:r>
          </a:p>
          <a:p>
            <a:r>
              <a:rPr lang="en-US" dirty="0" smtClean="0"/>
              <a:t>Two kinds of phase ; i) phase from source, ii) phase between the inter-element called spatial phase</a:t>
            </a:r>
          </a:p>
          <a:p>
            <a:r>
              <a:rPr lang="en-US" dirty="0" smtClean="0"/>
              <a:t>Now when all the element radiating then there will be </a:t>
            </a:r>
            <a:r>
              <a:rPr lang="en-US" dirty="0" err="1" smtClean="0"/>
              <a:t>phasor</a:t>
            </a:r>
            <a:r>
              <a:rPr lang="en-US" dirty="0" smtClean="0"/>
              <a:t> addition</a:t>
            </a:r>
          </a:p>
          <a:p>
            <a:r>
              <a:rPr lang="en-US" dirty="0" smtClean="0"/>
              <a:t>As the amount of power due to all radiating elements is increased hence gain increases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873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ased Array Antenna Patterns—Part 1: Linear Array Beam Characteristics and  Array Factor | Analog Devic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69473"/>
            <a:ext cx="8001000" cy="406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8755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r>
              <a:rPr lang="en-US" dirty="0" smtClean="0"/>
              <a:t>We know that if gain increases then pattern looks like directive</a:t>
            </a:r>
          </a:p>
          <a:p>
            <a:r>
              <a:rPr lang="en-US" dirty="0" smtClean="0"/>
              <a:t>More directive pattern means </a:t>
            </a:r>
            <a:r>
              <a:rPr lang="en-US" dirty="0" err="1" smtClean="0"/>
              <a:t>beamwidth</a:t>
            </a:r>
            <a:r>
              <a:rPr lang="en-US" dirty="0" smtClean="0"/>
              <a:t> decreases.</a:t>
            </a:r>
          </a:p>
          <a:p>
            <a:r>
              <a:rPr lang="en-US" dirty="0" smtClean="0"/>
              <a:t>So antenna array is used for directive radiation pattern </a:t>
            </a:r>
          </a:p>
          <a:p>
            <a:r>
              <a:rPr lang="en-US" dirty="0" smtClean="0"/>
              <a:t>Now what is the distribution ratio of amplitudes?</a:t>
            </a:r>
          </a:p>
          <a:p>
            <a:r>
              <a:rPr lang="en-US" dirty="0" smtClean="0"/>
              <a:t>Now if all a1, a2, a3… are equal we call them uniform array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7653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1752599"/>
          </a:xfrm>
        </p:spPr>
        <p:txBody>
          <a:bodyPr/>
          <a:lstStyle/>
          <a:p>
            <a:r>
              <a:rPr lang="en-US" dirty="0" smtClean="0"/>
              <a:t>But there are some other distribution termed under non uniform distribution</a:t>
            </a:r>
          </a:p>
          <a:p>
            <a:r>
              <a:rPr lang="en-US" dirty="0" smtClean="0"/>
              <a:t>Typically Binomial . </a:t>
            </a:r>
            <a:r>
              <a:rPr lang="en-US" dirty="0" err="1" smtClean="0"/>
              <a:t>Chebyshev</a:t>
            </a:r>
            <a:r>
              <a:rPr lang="en-US" dirty="0" smtClean="0"/>
              <a:t>, Taylor </a:t>
            </a:r>
            <a:r>
              <a:rPr lang="en-US" dirty="0" err="1" smtClean="0"/>
              <a:t>etc</a:t>
            </a:r>
            <a:endParaRPr lang="en-US" dirty="0"/>
          </a:p>
        </p:txBody>
      </p:sp>
      <p:pic>
        <p:nvPicPr>
          <p:cNvPr id="13314" name="Picture 2" descr="Sensors | Free Full-Text | Non-Uniformly Powered and Spaced Corporate  Feeding Power Divider for High-Gain Beam with Low SLL in Millimeter-Wave Antenna  Array | HTM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667000"/>
            <a:ext cx="8839200" cy="310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5416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thumb/e/e7/55Zh6M_Nebo-M_mobile_multiband_radar_system_-02.jpg/330px-55Zh6M_Nebo-M_mobile_multiband_radar_system_-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609600"/>
            <a:ext cx="7909771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606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U\Desktop\JU related\antenna\Fig1-300x2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55914"/>
            <a:ext cx="7617453" cy="5179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164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U\Desktop\JU related\antenna\download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71600"/>
            <a:ext cx="5638800" cy="4223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988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U\Desktop\JU related\antenna\download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43000"/>
            <a:ext cx="6554042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316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HU\Desktop\JU related\antenna\1-Figure1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762000"/>
            <a:ext cx="7903691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126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U\Desktop\JU related\antenna\142542.fig.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4267200" cy="3570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HU\Desktop\JU related\antenna\download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778635"/>
            <a:ext cx="51816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354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HU\Desktop\JU related\antenna\download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6643551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HU\Desktop\JU related\antenna\SCR-270_Radar_Antenna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976551" cy="297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5619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270</Words>
  <Application>Microsoft Office PowerPoint</Application>
  <PresentationFormat>On-screen Show (4:3)</PresentationFormat>
  <Paragraphs>37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Antenna Array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Development in Slotted Array Antenna</vt:lpstr>
      <vt:lpstr>Monopulse RADAR in Light Combat Aircraft (Tejas)</vt:lpstr>
      <vt:lpstr>Shuttle RADAR Topographic Mission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Antenna Array</dc:title>
  <dc:creator>HU</dc:creator>
  <cp:lastModifiedBy>HU</cp:lastModifiedBy>
  <cp:revision>7</cp:revision>
  <dcterms:created xsi:type="dcterms:W3CDTF">2021-09-01T14:10:29Z</dcterms:created>
  <dcterms:modified xsi:type="dcterms:W3CDTF">2021-09-01T16:15:57Z</dcterms:modified>
</cp:coreProperties>
</file>